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4" r:id="rId3"/>
    <p:sldId id="256" r:id="rId4"/>
    <p:sldId id="257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9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C6D1B-7741-4680-9DE0-7FA6DC80FEA6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C320D-7D55-4A01-9AF9-DED26ACBE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062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A999-091B-46B2-997F-5E213B6CC414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758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F354-412A-4A1E-A38A-F0331A44402F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41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CC71-1E36-4A8F-B79C-436DA5457CE6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739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C087-EF8D-4055-B999-323BA57445DF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51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1ACA-2F3C-4FEE-AB1F-F86BA2D6B0AA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91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0E33-0A86-486B-B227-4B3A60443560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710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2896-B907-401A-9049-D7EC2D2F9031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46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F717-3C6A-4CF3-ABC1-853A89D2FB9C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FCA7-31D9-4CB2-9177-61F3BE0490CF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814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A5B-4CEF-478E-A5CE-EAA19E8605CA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40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8257-DC62-4913-A14B-6F129C2F5DC6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91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ED02-2356-4258-AEBA-7C0F67FE572B}" type="datetime1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41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60" y="6464424"/>
            <a:ext cx="6254824" cy="393576"/>
          </a:xfrm>
        </p:spPr>
        <p:txBody>
          <a:bodyPr>
            <a:noAutofit/>
          </a:bodyPr>
          <a:lstStyle/>
          <a:p>
            <a:pPr algn="l"/>
            <a:r>
              <a:rPr lang="en-US" altLang="zh-HK" sz="2000" dirty="0"/>
              <a:t>HA CRER Portal - Quick User Guide</a:t>
            </a:r>
            <a:endParaRPr lang="zh-HK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260322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HK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Fill in </a:t>
            </a:r>
            <a:r>
              <a:rPr lang="en-US" altLang="zh-HK" sz="4400" b="1" dirty="0">
                <a:solidFill>
                  <a:schemeClr val="accent1">
                    <a:lumMod val="75000"/>
                  </a:schemeClr>
                </a:solidFill>
              </a:rPr>
              <a:t>Application Management Team Member Form</a:t>
            </a:r>
            <a:endParaRPr lang="en-US" altLang="zh-HK" sz="4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03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7551" y="119675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>
                <a:solidFill>
                  <a:schemeClr val="accent1">
                    <a:lumMod val="75000"/>
                  </a:schemeClr>
                </a:solidFill>
              </a:rPr>
              <a:t>What is Application Management Team Member Form for?</a:t>
            </a:r>
          </a:p>
          <a:p>
            <a:r>
              <a:rPr lang="en-US" altLang="zh-HK" sz="1600" dirty="0">
                <a:solidFill>
                  <a:schemeClr val="accent1">
                    <a:lumMod val="75000"/>
                  </a:schemeClr>
                </a:solidFill>
              </a:rPr>
              <a:t>To assign the roles to your research team member to handle administrative work for Research Ethics Review Application through the Portal.</a:t>
            </a:r>
          </a:p>
          <a:p>
            <a:endParaRPr lang="en-US" altLang="zh-H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HK" sz="1600" b="1" dirty="0">
                <a:solidFill>
                  <a:schemeClr val="accent1">
                    <a:lumMod val="75000"/>
                  </a:schemeClr>
                </a:solidFill>
              </a:rPr>
              <a:t>What is the Application Management Team comprised of?</a:t>
            </a:r>
          </a:p>
          <a:p>
            <a:pPr marL="342900" indent="-342900">
              <a:buAutoNum type="arabicPeriod"/>
            </a:pPr>
            <a:r>
              <a:rPr lang="en-US" altLang="zh-HK" sz="1600" dirty="0">
                <a:solidFill>
                  <a:schemeClr val="accent1">
                    <a:lumMod val="75000"/>
                  </a:schemeClr>
                </a:solidFill>
              </a:rPr>
              <a:t>Principal Investigator (PI)</a:t>
            </a:r>
          </a:p>
          <a:p>
            <a:pPr marL="342900" indent="-342900">
              <a:buAutoNum type="arabicPeriod"/>
            </a:pPr>
            <a:r>
              <a:rPr lang="en-US" altLang="zh-HK" sz="1600" dirty="0">
                <a:solidFill>
                  <a:schemeClr val="accent1">
                    <a:lumMod val="75000"/>
                  </a:schemeClr>
                </a:solidFill>
              </a:rPr>
              <a:t>Delegate [optional]</a:t>
            </a:r>
          </a:p>
          <a:p>
            <a:pPr marL="342900" indent="-342900">
              <a:buAutoNum type="arabicPeriod"/>
            </a:pPr>
            <a:r>
              <a:rPr lang="en-US" altLang="zh-HK" sz="1600" dirty="0">
                <a:solidFill>
                  <a:schemeClr val="accent1">
                    <a:lumMod val="75000"/>
                  </a:schemeClr>
                </a:solidFill>
              </a:rPr>
              <a:t>Follow-up User [optional]</a:t>
            </a:r>
          </a:p>
          <a:p>
            <a:r>
              <a:rPr lang="en-US" altLang="zh-HK" sz="1600" i="1" dirty="0">
                <a:solidFill>
                  <a:schemeClr val="accent1">
                    <a:lumMod val="75000"/>
                  </a:schemeClr>
                </a:solidFill>
              </a:rPr>
              <a:t>Note: Delegate and Follow-up User can be the same person</a:t>
            </a:r>
            <a:endParaRPr lang="zh-HK" alt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64431"/>
              </p:ext>
            </p:extLst>
          </p:nvPr>
        </p:nvGraphicFramePr>
        <p:xfrm>
          <a:off x="730102" y="3933056"/>
          <a:ext cx="7908329" cy="207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Role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Handle Initial</a:t>
                      </a:r>
                      <a:r>
                        <a:rPr lang="en-US" sz="1200" kern="100" baseline="0" dirty="0">
                          <a:effectLst/>
                        </a:rPr>
                        <a:t> Application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Handle Post-approval Activities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200" kern="100" dirty="0">
                          <a:effectLst/>
                        </a:rPr>
                        <a:t>Create Application Management Team</a:t>
                      </a:r>
                      <a:endParaRPr lang="zh-TW" altLang="zh-HK" sz="105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Update Application Management Team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Change of PI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PI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Able to change the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Delegates</a:t>
                      </a:r>
                      <a:r>
                        <a:rPr lang="en-US" sz="1200" kern="100" baseline="0" dirty="0">
                          <a:effectLst/>
                        </a:rPr>
                        <a:t> / </a:t>
                      </a:r>
                      <a:r>
                        <a:rPr lang="en-US" sz="1200" kern="100" dirty="0">
                          <a:effectLst/>
                        </a:rPr>
                        <a:t>Follow-up users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Upon CREC's approval,  user could seek CREC Secretary's assistance to change the PI on the Portal.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Delegate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</a:t>
                      </a:r>
                      <a:endParaRPr lang="zh-TW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200" kern="100" dirty="0">
                          <a:effectLst/>
                          <a:sym typeface="Wingdings 2"/>
                        </a:rPr>
                        <a:t>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HK" altLang="en-US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Follow-up User</a:t>
                      </a: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200" kern="100" dirty="0">
                          <a:effectLst/>
                          <a:sym typeface="Wingdings 2"/>
                        </a:rPr>
                        <a:t>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effectLst/>
                          <a:sym typeface="Wingdings"/>
                        </a:rPr>
                        <a:t>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200" kern="100" dirty="0">
                          <a:effectLst/>
                          <a:sym typeface="Wingdings 2"/>
                        </a:rPr>
                        <a:t></a:t>
                      </a:r>
                      <a:endParaRPr lang="zh-TW" altLang="zh-HK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7550" y="3594502"/>
            <a:ext cx="810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600" b="1" dirty="0">
                <a:solidFill>
                  <a:srgbClr val="0070C0"/>
                </a:solidFill>
              </a:rPr>
              <a:t>The user permissions of the three roles are summarized as below:</a:t>
            </a:r>
            <a:endParaRPr lang="zh-HK" altLang="en-US" sz="1600" b="1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8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5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6696744" cy="490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637848" y="263691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87624" y="2348880"/>
            <a:ext cx="25922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/>
              <a:t>HA CRER Portal - Quick User Guide</a:t>
            </a:r>
            <a:endParaRPr lang="zh-HK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59023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Navigate to [Application] -&gt; [New] to start a new application. </a:t>
            </a:r>
          </a:p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An Application Management Team Member Form will be shown.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4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47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12" y="1055154"/>
            <a:ext cx="4483028" cy="5470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-1" y="159023"/>
            <a:ext cx="8966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The form allows you to assign roles to your research team to handle the Pre-approval and Post-approval Activities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65436" y="1988840"/>
            <a:ext cx="4032447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Rectangle 7"/>
          <p:cNvSpPr/>
          <p:nvPr/>
        </p:nvSpPr>
        <p:spPr>
          <a:xfrm>
            <a:off x="4265436" y="2924944"/>
            <a:ext cx="403244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09252" y="2132856"/>
            <a:ext cx="151216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09252" y="2996952"/>
            <a:ext cx="1512168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19168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chemeClr val="accent1">
                    <a:lumMod val="75000"/>
                  </a:schemeClr>
                </a:solidFill>
              </a:rPr>
              <a:t>Mandatory field</a:t>
            </a:r>
            <a:endParaRPr lang="zh-HK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805172"/>
            <a:ext cx="167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chemeClr val="accent1">
                    <a:lumMod val="75000"/>
                  </a:schemeClr>
                </a:solidFill>
              </a:rPr>
              <a:t>Mandatory field</a:t>
            </a:r>
            <a:endParaRPr lang="zh-HK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4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8668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47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12" y="1055154"/>
            <a:ext cx="4483028" cy="5470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-1" y="159023"/>
            <a:ext cx="8966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Click “Add New Row” to fill-in email address to assign Delegate / Follow-up User (if any) for the application.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145756" y="3717032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47616" y="5229200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ine Callout 1 3"/>
          <p:cNvSpPr/>
          <p:nvPr/>
        </p:nvSpPr>
        <p:spPr>
          <a:xfrm flipH="1">
            <a:off x="97832" y="2132857"/>
            <a:ext cx="4203787" cy="1080120"/>
          </a:xfrm>
          <a:prstGeom prst="borderCallout1">
            <a:avLst>
              <a:gd name="adj1" fmla="val 82195"/>
              <a:gd name="adj2" fmla="val 153"/>
              <a:gd name="adj3" fmla="val 134846"/>
              <a:gd name="adj4" fmla="val -1658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Line Callout 1 15"/>
          <p:cNvSpPr/>
          <p:nvPr/>
        </p:nvSpPr>
        <p:spPr>
          <a:xfrm flipH="1">
            <a:off x="97832" y="3645025"/>
            <a:ext cx="4186133" cy="1078909"/>
          </a:xfrm>
          <a:prstGeom prst="borderCallout1">
            <a:avLst>
              <a:gd name="adj1" fmla="val 82195"/>
              <a:gd name="adj2" fmla="val 153"/>
              <a:gd name="adj3" fmla="val 138370"/>
              <a:gd name="adj4" fmla="val -152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7" name="圖片 491"/>
          <p:cNvPicPr/>
          <p:nvPr/>
        </p:nvPicPr>
        <p:blipFill rotWithShape="1">
          <a:blip r:embed="rId3" cstate="print"/>
          <a:srcRect l="-1" r="6679"/>
          <a:stretch/>
        </p:blipFill>
        <p:spPr>
          <a:xfrm>
            <a:off x="97833" y="3645024"/>
            <a:ext cx="4186133" cy="10789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5</a:t>
            </a:fld>
            <a:endParaRPr lang="zh-HK" altLang="en-US" dirty="0"/>
          </a:p>
        </p:txBody>
      </p:sp>
      <p:pic>
        <p:nvPicPr>
          <p:cNvPr id="13" name="圖片 484"/>
          <p:cNvPicPr/>
          <p:nvPr/>
        </p:nvPicPr>
        <p:blipFill rotWithShape="1">
          <a:blip r:embed="rId4" cstate="print"/>
          <a:srcRect b="15282"/>
          <a:stretch/>
        </p:blipFill>
        <p:spPr>
          <a:xfrm>
            <a:off x="97833" y="2132856"/>
            <a:ext cx="4203789" cy="11555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370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159023"/>
            <a:ext cx="8966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The Portal will auto-detected whether the email address you have entered is existing account or not.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145756" y="3717032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47616" y="5229200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049412" y="1055154"/>
            <a:ext cx="4483028" cy="5470190"/>
            <a:chOff x="4049412" y="1055154"/>
            <a:chExt cx="4483028" cy="5470190"/>
          </a:xfrm>
        </p:grpSpPr>
        <p:pic>
          <p:nvPicPr>
            <p:cNvPr id="7" name="圖片 47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412" y="1055154"/>
              <a:ext cx="4483028" cy="5470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5" name="圖片 492"/>
            <p:cNvPicPr/>
            <p:nvPr/>
          </p:nvPicPr>
          <p:blipFill rotWithShape="1">
            <a:blip r:embed="rId3" cstate="print"/>
            <a:srcRect l="1151" t="50000" r="5242" b="11255"/>
            <a:stretch/>
          </p:blipFill>
          <p:spPr>
            <a:xfrm>
              <a:off x="5148064" y="3933056"/>
              <a:ext cx="2952328" cy="1125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" name="圖片 49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6763" y="2707324"/>
            <a:ext cx="5810250" cy="581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4483025" y="3288349"/>
            <a:ext cx="450308" cy="42868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04048" y="3645024"/>
            <a:ext cx="3358954" cy="5034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043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145756" y="3717032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47616" y="5229200"/>
            <a:ext cx="648072" cy="100690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158989" y="2902901"/>
            <a:ext cx="485018" cy="814131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049412" y="1055154"/>
            <a:ext cx="4483028" cy="5470190"/>
            <a:chOff x="4049412" y="1055154"/>
            <a:chExt cx="4483028" cy="5470190"/>
          </a:xfrm>
        </p:grpSpPr>
        <p:grpSp>
          <p:nvGrpSpPr>
            <p:cNvPr id="5" name="Group 4"/>
            <p:cNvGrpSpPr/>
            <p:nvPr/>
          </p:nvGrpSpPr>
          <p:grpSpPr>
            <a:xfrm>
              <a:off x="4049412" y="1055154"/>
              <a:ext cx="4483028" cy="5470190"/>
              <a:chOff x="4049412" y="1055154"/>
              <a:chExt cx="4483028" cy="5470190"/>
            </a:xfrm>
          </p:grpSpPr>
          <p:pic>
            <p:nvPicPr>
              <p:cNvPr id="7" name="圖片 471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412" y="1055154"/>
                <a:ext cx="4483028" cy="54701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pic>
            <p:nvPicPr>
              <p:cNvPr id="15" name="圖片 492"/>
              <p:cNvPicPr/>
              <p:nvPr/>
            </p:nvPicPr>
            <p:blipFill rotWithShape="1">
              <a:blip r:embed="rId3" cstate="print"/>
              <a:srcRect l="1151" t="50000" r="5242" b="11255"/>
              <a:stretch/>
            </p:blipFill>
            <p:spPr>
              <a:xfrm>
                <a:off x="5148064" y="3947189"/>
                <a:ext cx="2952328" cy="11256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6" name="圖片 494"/>
            <p:cNvPicPr/>
            <p:nvPr/>
          </p:nvPicPr>
          <p:blipFill rotWithShape="1">
            <a:blip r:embed="rId4" cstate="print"/>
            <a:srcRect l="1207" t="50000" r="4394"/>
            <a:stretch/>
          </p:blipFill>
          <p:spPr>
            <a:xfrm>
              <a:off x="5122701" y="5517232"/>
              <a:ext cx="2977691" cy="1428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" name="圖片 49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527" y="4220483"/>
            <a:ext cx="5142957" cy="503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0" name="Rectangle 19"/>
          <p:cNvSpPr/>
          <p:nvPr/>
        </p:nvSpPr>
        <p:spPr>
          <a:xfrm>
            <a:off x="5040817" y="5264568"/>
            <a:ext cx="3203591" cy="540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TextBox 5"/>
          <p:cNvSpPr txBox="1"/>
          <p:nvPr/>
        </p:nvSpPr>
        <p:spPr>
          <a:xfrm>
            <a:off x="-1" y="159023"/>
            <a:ext cx="8966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If the email address you have entered is </a:t>
            </a:r>
            <a:r>
              <a:rPr lang="en-US" altLang="zh-HK" sz="2400" b="1" u="sng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 an existing account, which mean that your teammate does not have an account on the Portal yet.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932040" y="4774069"/>
            <a:ext cx="216025" cy="455131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4821986"/>
            <a:ext cx="3600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chemeClr val="accent1">
                    <a:lumMod val="75000"/>
                  </a:schemeClr>
                </a:solidFill>
              </a:rPr>
              <a:t>Please click “Click here” to redirect to the Sign Up page to create an account for your teammate.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7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4865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59023"/>
            <a:ext cx="8966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Make sure </a:t>
            </a:r>
            <a:r>
              <a:rPr lang="en-US" altLang="zh-HK" sz="2400" b="1" u="sng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 your teammates has existing account.</a:t>
            </a:r>
          </a:p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When finished the Team Member Form, please click “Create” to create a new application.</a:t>
            </a:r>
          </a:p>
        </p:txBody>
      </p:sp>
      <p:pic>
        <p:nvPicPr>
          <p:cNvPr id="21" name="圖片 5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904066" cy="4509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2715444" y="1841456"/>
            <a:ext cx="504056" cy="251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561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41" y="1628800"/>
            <a:ext cx="7483225" cy="4559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21739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After Application Management Team Member Form submitted, your new application form is created under “Draft”.</a:t>
            </a:r>
          </a:p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(Navigate to [Application] -&gt; [Draft])</a:t>
            </a:r>
            <a:endParaRPr lang="zh-HK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/>
              <a:t>HA CRER Portal - Quick User Guide</a:t>
            </a:r>
            <a:endParaRPr lang="zh-HK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9</a:t>
            </a:fld>
            <a:endParaRPr lang="zh-HK" alt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067944" y="3646423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12418" y="3095718"/>
            <a:ext cx="1659381" cy="267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2915816" y="3449738"/>
            <a:ext cx="1080120" cy="267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71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1473</TotalTime>
  <Words>403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新細明體</vt:lpstr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Hospital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BoBo</dc:creator>
  <cp:lastModifiedBy>Kevin Kai Wing Lau</cp:lastModifiedBy>
  <cp:revision>46</cp:revision>
  <dcterms:created xsi:type="dcterms:W3CDTF">2016-11-22T07:55:44Z</dcterms:created>
  <dcterms:modified xsi:type="dcterms:W3CDTF">2019-09-25T06:05:53Z</dcterms:modified>
</cp:coreProperties>
</file>