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76" r:id="rId3"/>
    <p:sldId id="270" r:id="rId4"/>
    <p:sldId id="256" r:id="rId5"/>
    <p:sldId id="257" r:id="rId6"/>
    <p:sldId id="271" r:id="rId7"/>
    <p:sldId id="273" r:id="rId8"/>
    <p:sldId id="272" r:id="rId9"/>
    <p:sldId id="274" r:id="rId10"/>
    <p:sldId id="282" r:id="rId11"/>
    <p:sldId id="275" r:id="rId12"/>
    <p:sldId id="283" r:id="rId13"/>
    <p:sldId id="279" r:id="rId14"/>
    <p:sldId id="284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87480-FA7E-4223-A565-DD93AC97CCDE}" type="datetimeFigureOut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E6313-F3B9-434D-AB60-491CD3ADAB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43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054D-CE8D-454D-AD22-69C084E0798A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758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6C13-AB73-4698-92AE-0D77296F4632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41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59A-3E39-47B1-8EDB-65E9D51B71EC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739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373-7FAB-4D64-A846-83B5BD9CB1AA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51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D463-21AF-45C7-8DEF-274F09126CF7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91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1DCA4-9F5A-4730-B14F-7EC695D63475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710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FE51-3720-42B8-95A6-FA3FF53C1D87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468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BD9-5535-48CA-BC86-722244119088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01EA-9F2D-45F6-93B2-09F2107D9949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814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2613B-C1F3-4AB1-A8AA-70A7CE336B32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40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323A-F8C5-4D3A-A932-44D0E82BCDF3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91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1F56-BD4B-4F53-A97C-2C92AFD73572}" type="datetime1">
              <a:rPr lang="zh-HK" altLang="en-US" smtClean="0"/>
              <a:t>19/1/2017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0C52-09DE-40DD-B457-9ED6C41E844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41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winzip.com/learn/create-zip-fil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2650267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200" b="1" dirty="0">
                <a:solidFill>
                  <a:srgbClr val="0070C0"/>
                </a:solidFill>
              </a:rPr>
              <a:t>Upload Documents </a:t>
            </a:r>
          </a:p>
          <a:p>
            <a:pPr algn="ctr"/>
            <a:r>
              <a:rPr lang="en-US" altLang="zh-HK" sz="3200" b="1" dirty="0">
                <a:solidFill>
                  <a:srgbClr val="0070C0"/>
                </a:solidFill>
              </a:rPr>
              <a:t>(Application Form - Part VI)</a:t>
            </a:r>
          </a:p>
          <a:p>
            <a:pPr algn="ctr"/>
            <a:r>
              <a:rPr lang="en-US" altLang="zh-HK" sz="32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187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092" y="191683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3600" dirty="0" smtClean="0">
                <a:solidFill>
                  <a:schemeClr val="tx2"/>
                </a:solidFill>
              </a:rPr>
              <a:t>Example on how to Zip </a:t>
            </a:r>
            <a:r>
              <a:rPr lang="en-US" altLang="zh-HK" sz="3600" dirty="0">
                <a:solidFill>
                  <a:schemeClr val="tx2"/>
                </a:solidFill>
              </a:rPr>
              <a:t>and </a:t>
            </a:r>
            <a:r>
              <a:rPr lang="en-US" altLang="zh-HK" sz="3600" dirty="0" smtClean="0">
                <a:solidFill>
                  <a:schemeClr val="tx2"/>
                </a:solidFill>
              </a:rPr>
              <a:t>Unzip files </a:t>
            </a:r>
            <a:r>
              <a:rPr lang="en-US" altLang="zh-HK" dirty="0" smtClean="0"/>
              <a:t> </a:t>
            </a:r>
            <a:endParaRPr lang="en-US" altLang="zh-HK" dirty="0"/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10</a:t>
            </a:fld>
            <a:endParaRPr lang="zh-HK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31092" y="3717032"/>
            <a:ext cx="8161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400" i="1" dirty="0" smtClean="0">
                <a:solidFill>
                  <a:schemeClr val="tx2"/>
                </a:solidFill>
              </a:rPr>
              <a:t>Remarks: </a:t>
            </a:r>
          </a:p>
          <a:p>
            <a:r>
              <a:rPr lang="en-US" altLang="zh-HK" sz="2400" i="1" dirty="0" smtClean="0">
                <a:solidFill>
                  <a:schemeClr val="tx2"/>
                </a:solidFill>
              </a:rPr>
              <a:t>Zip tool is not a build-in function or compulsory configuration requirement for </a:t>
            </a:r>
            <a:r>
              <a:rPr lang="en-US" altLang="zh-HK" sz="2400" i="1" dirty="0">
                <a:solidFill>
                  <a:schemeClr val="tx2"/>
                </a:solidFill>
              </a:rPr>
              <a:t>the Portal. </a:t>
            </a:r>
            <a:r>
              <a:rPr lang="en-US" altLang="zh-HK" sz="2400" i="1" dirty="0" smtClean="0">
                <a:solidFill>
                  <a:schemeClr val="tx2"/>
                </a:solidFill>
              </a:rPr>
              <a:t>Please contact your IT administrator if you wish to install zip tools on computer.</a:t>
            </a:r>
            <a:endParaRPr lang="en-US" altLang="zh-HK" sz="1200" i="1" dirty="0"/>
          </a:p>
        </p:txBody>
      </p:sp>
    </p:spTree>
    <p:extLst>
      <p:ext uri="{BB962C8B-B14F-4D97-AF65-F5344CB8AC3E}">
        <p14:creationId xmlns:p14="http://schemas.microsoft.com/office/powerpoint/2010/main" val="7866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7950"/>
            <a:ext cx="7200799" cy="537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59133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Firstly, </a:t>
            </a:r>
            <a:r>
              <a:rPr lang="en-US" altLang="zh-HK" sz="20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pen </a:t>
            </a:r>
            <a:r>
              <a:rPr lang="en-US" altLang="zh-HK" sz="2000" dirty="0">
                <a:solidFill>
                  <a:schemeClr val="accent1">
                    <a:lumMod val="75000"/>
                  </a:schemeClr>
                </a:solidFill>
              </a:rPr>
              <a:t>a folder window  </a:t>
            </a:r>
            <a:endParaRPr lang="en-US" altLang="zh-HK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15" name="Rectangle 14"/>
          <p:cNvSpPr/>
          <p:nvPr/>
        </p:nvSpPr>
        <p:spPr>
          <a:xfrm>
            <a:off x="8341" y="-1025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3600" b="1" dirty="0" smtClean="0">
                <a:solidFill>
                  <a:schemeClr val="tx2"/>
                </a:solidFill>
              </a:rPr>
              <a:t>To zip files… </a:t>
            </a:r>
            <a:r>
              <a:rPr lang="en-US" altLang="zh-HK" b="1" dirty="0" smtClean="0"/>
              <a:t> </a:t>
            </a:r>
            <a:endParaRPr lang="en-US" altLang="zh-HK" b="1" dirty="0"/>
          </a:p>
        </p:txBody>
      </p:sp>
    </p:spTree>
    <p:extLst>
      <p:ext uri="{BB962C8B-B14F-4D97-AF65-F5344CB8AC3E}">
        <p14:creationId xmlns:p14="http://schemas.microsoft.com/office/powerpoint/2010/main" val="33489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Then, find </a:t>
            </a:r>
            <a:r>
              <a:rPr lang="en-US" altLang="zh-HK" sz="2000" dirty="0">
                <a:solidFill>
                  <a:schemeClr val="accent1">
                    <a:lumMod val="75000"/>
                  </a:schemeClr>
                </a:solidFill>
              </a:rPr>
              <a:t>and highlight the files to zip from your </a:t>
            </a:r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PC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12</a:t>
            </a:fld>
            <a:endParaRPr lang="zh-HK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93" y="836712"/>
            <a:ext cx="7293019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1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Right click on the selected files, and choose either: “Add to SUSAR.7z” or “Add to SUSAR.zip”. Zip file is created on your computer now.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13</a:t>
            </a:fld>
            <a:endParaRPr lang="zh-HK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1060915" y="1042372"/>
            <a:ext cx="8083085" cy="5668522"/>
            <a:chOff x="1060915" y="1042372"/>
            <a:chExt cx="8083085" cy="5668522"/>
          </a:xfrm>
        </p:grpSpPr>
        <p:grpSp>
          <p:nvGrpSpPr>
            <p:cNvPr id="8" name="Group 7"/>
            <p:cNvGrpSpPr/>
            <p:nvPr/>
          </p:nvGrpSpPr>
          <p:grpSpPr>
            <a:xfrm>
              <a:off x="1060915" y="1042372"/>
              <a:ext cx="8083085" cy="5668522"/>
              <a:chOff x="1060915" y="1042372"/>
              <a:chExt cx="8083085" cy="5668522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0915" y="1042372"/>
                <a:ext cx="8083085" cy="5668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01" name="Picture 5" descr="C:\Users\lpy120\AppData\Local\Microsoft\Windows\Temporary Internet Files\Content.IE5\GLEWLUPX\Mouse-Cursor-Arow-Fixed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4545" y="2996952"/>
                <a:ext cx="131356" cy="1967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Rectangle 15"/>
            <p:cNvSpPr/>
            <p:nvPr/>
          </p:nvSpPr>
          <p:spPr>
            <a:xfrm>
              <a:off x="3734545" y="3699067"/>
              <a:ext cx="2520279" cy="3267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812183" y="4365104"/>
              <a:ext cx="1008289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816967" y="4825534"/>
              <a:ext cx="1008290" cy="0"/>
            </a:xfrm>
            <a:prstGeom prst="straightConnector1">
              <a:avLst/>
            </a:prstGeom>
            <a:ln w="25400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80763"/>
            <a:ext cx="7704856" cy="527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14</a:t>
            </a:fld>
            <a:endParaRPr lang="zh-HK" altLang="en-US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-2738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3600" b="1" dirty="0" smtClean="0">
                <a:solidFill>
                  <a:schemeClr val="tx2"/>
                </a:solidFill>
              </a:rPr>
              <a:t>To unzip files… </a:t>
            </a:r>
            <a:r>
              <a:rPr lang="en-US" altLang="zh-HK" b="1" dirty="0" smtClean="0"/>
              <a:t> </a:t>
            </a:r>
            <a:endParaRPr lang="en-US" altLang="zh-HK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9133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 smtClean="0">
                <a:solidFill>
                  <a:schemeClr val="accent1">
                    <a:lumMod val="75000"/>
                  </a:schemeClr>
                </a:solidFill>
              </a:rPr>
              <a:t>Select the zip file and right click to “Extract to SUSAR\”</a:t>
            </a:r>
          </a:p>
        </p:txBody>
      </p:sp>
      <p:pic>
        <p:nvPicPr>
          <p:cNvPr id="7173" name="Picture 5" descr="C:\Users\lpy120\AppData\Local\Microsoft\Windows\Temporary Internet Files\Content.IE5\ZKCIUG39\Mouse-Cursor-Arow-Fixe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67345" flipH="1">
            <a:off x="3338909" y="2850346"/>
            <a:ext cx="158891" cy="2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4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17438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000" dirty="0" smtClean="0">
                <a:solidFill>
                  <a:srgbClr val="0070C0"/>
                </a:solidFill>
              </a:rPr>
              <a:t>Note to Users:</a:t>
            </a:r>
          </a:p>
          <a:p>
            <a:pPr marL="457200" indent="-457200">
              <a:buFontTx/>
              <a:buAutoNum type="arabicPeriod"/>
            </a:pPr>
            <a:endParaRPr lang="en-US" altLang="zh-HK" sz="2000" dirty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altLang="zh-HK" sz="2000" dirty="0">
                <a:solidFill>
                  <a:srgbClr val="0070C0"/>
                </a:solidFill>
              </a:rPr>
              <a:t>R</a:t>
            </a:r>
            <a:r>
              <a:rPr lang="en-US" altLang="zh-HK" sz="2000" dirty="0" smtClean="0">
                <a:solidFill>
                  <a:srgbClr val="0070C0"/>
                </a:solidFill>
              </a:rPr>
              <a:t>ename </a:t>
            </a:r>
            <a:r>
              <a:rPr lang="en-US" altLang="zh-HK" sz="2000" dirty="0">
                <a:solidFill>
                  <a:srgbClr val="0070C0"/>
                </a:solidFill>
              </a:rPr>
              <a:t>the attachment(s</a:t>
            </a:r>
            <a:r>
              <a:rPr lang="en-US" altLang="zh-HK" sz="2000" dirty="0" smtClean="0">
                <a:solidFill>
                  <a:srgbClr val="0070C0"/>
                </a:solidFill>
              </a:rPr>
              <a:t>) name in the “Suggested </a:t>
            </a:r>
            <a:r>
              <a:rPr lang="en-US" altLang="zh-HK" sz="2000" dirty="0">
                <a:solidFill>
                  <a:srgbClr val="0070C0"/>
                </a:solidFill>
              </a:rPr>
              <a:t>Print Name” </a:t>
            </a:r>
            <a:r>
              <a:rPr lang="en-US" altLang="zh-HK" sz="2000" dirty="0" smtClean="0">
                <a:solidFill>
                  <a:srgbClr val="0070C0"/>
                </a:solidFill>
              </a:rPr>
              <a:t>column which to </a:t>
            </a:r>
            <a:r>
              <a:rPr lang="en-US" altLang="zh-HK" sz="2000" dirty="0">
                <a:solidFill>
                  <a:srgbClr val="0070C0"/>
                </a:solidFill>
              </a:rPr>
              <a:t>be shown on the approval </a:t>
            </a:r>
            <a:r>
              <a:rPr lang="en-US" altLang="zh-HK" sz="2000" dirty="0" smtClean="0">
                <a:solidFill>
                  <a:srgbClr val="0070C0"/>
                </a:solidFill>
              </a:rPr>
              <a:t>letter.</a:t>
            </a:r>
          </a:p>
          <a:p>
            <a:pPr marL="457200" indent="-457200">
              <a:buFontTx/>
              <a:buAutoNum type="arabicPeriod"/>
            </a:pPr>
            <a:endParaRPr lang="en-US" altLang="zh-HK" sz="2000" dirty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altLang="zh-HK" sz="2000" dirty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altLang="zh-HK" sz="2000" dirty="0" smtClean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altLang="zh-HK" sz="2000" dirty="0" smtClean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altLang="zh-HK" sz="2000" dirty="0">
                <a:solidFill>
                  <a:srgbClr val="0070C0"/>
                </a:solidFill>
              </a:rPr>
              <a:t>M</a:t>
            </a:r>
            <a:r>
              <a:rPr lang="en-US" altLang="zh-HK" sz="2000" dirty="0" smtClean="0">
                <a:solidFill>
                  <a:srgbClr val="0070C0"/>
                </a:solidFill>
              </a:rPr>
              <a:t>andatory </a:t>
            </a:r>
            <a:r>
              <a:rPr lang="en-US" altLang="zh-HK" sz="2000" dirty="0">
                <a:solidFill>
                  <a:srgbClr val="0070C0"/>
                </a:solidFill>
              </a:rPr>
              <a:t>documents such as Indemnity agreement, is required to submit with the </a:t>
            </a:r>
            <a:r>
              <a:rPr lang="en-US" altLang="zh-HK" sz="2000" dirty="0" smtClean="0">
                <a:solidFill>
                  <a:srgbClr val="0070C0"/>
                </a:solidFill>
              </a:rPr>
              <a:t>application</a:t>
            </a:r>
            <a:r>
              <a:rPr lang="en-US" altLang="zh-HK" sz="2000" dirty="0">
                <a:solidFill>
                  <a:srgbClr val="0070C0"/>
                </a:solidFill>
              </a:rPr>
              <a:t> </a:t>
            </a:r>
            <a:r>
              <a:rPr lang="en-US" altLang="zh-HK" sz="2000" dirty="0" smtClean="0">
                <a:solidFill>
                  <a:srgbClr val="0070C0"/>
                </a:solidFill>
              </a:rPr>
              <a:t>for </a:t>
            </a:r>
            <a:r>
              <a:rPr lang="en-US" altLang="zh-HK" sz="2000" dirty="0">
                <a:solidFill>
                  <a:srgbClr val="0070C0"/>
                </a:solidFill>
              </a:rPr>
              <a:t>sponsored </a:t>
            </a:r>
            <a:r>
              <a:rPr lang="en-US" altLang="zh-HK" sz="2000" dirty="0" smtClean="0">
                <a:solidFill>
                  <a:srgbClr val="0070C0"/>
                </a:solidFill>
              </a:rPr>
              <a:t>trial. </a:t>
            </a:r>
            <a:r>
              <a:rPr lang="en-US" altLang="zh-HK" sz="2000" dirty="0">
                <a:solidFill>
                  <a:srgbClr val="0070C0"/>
                </a:solidFill>
              </a:rPr>
              <a:t>Users need to provide the mandatory documents (even a draft version) in order to process the submission. Submission of application without mandatory documents is not allowed in the Portal</a:t>
            </a:r>
            <a:r>
              <a:rPr lang="en-US" altLang="zh-HK" sz="2000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en-US" altLang="zh-HK" sz="2000" dirty="0" smtClean="0">
              <a:solidFill>
                <a:srgbClr val="0070C0"/>
              </a:solidFill>
            </a:endParaRPr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2</a:t>
            </a:fld>
            <a:endParaRPr lang="zh-HK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15464" y="2516095"/>
            <a:ext cx="6777138" cy="777183"/>
            <a:chOff x="1302916" y="3356992"/>
            <a:chExt cx="6777138" cy="777183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546"/>
            <a:stretch/>
          </p:blipFill>
          <p:spPr bwMode="auto">
            <a:xfrm>
              <a:off x="1302916" y="3356992"/>
              <a:ext cx="6777138" cy="768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6156176" y="3581267"/>
              <a:ext cx="1152128" cy="5529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677" y="3804468"/>
              <a:ext cx="765448" cy="252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453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174388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000" dirty="0" smtClean="0">
                <a:solidFill>
                  <a:srgbClr val="0070C0"/>
                </a:solidFill>
              </a:rPr>
              <a:t>Note to Users:</a:t>
            </a:r>
          </a:p>
          <a:p>
            <a:endParaRPr lang="en-US" altLang="zh-HK" sz="2000" dirty="0" smtClean="0">
              <a:solidFill>
                <a:srgbClr val="0070C0"/>
              </a:solidFill>
            </a:endParaRPr>
          </a:p>
          <a:p>
            <a:pPr marL="457200" indent="-457200" defTabSz="358775">
              <a:buAutoNum type="arabicPeriod" startAt="3"/>
            </a:pPr>
            <a:r>
              <a:rPr lang="en-US" altLang="zh-HK" sz="2000" dirty="0">
                <a:solidFill>
                  <a:srgbClr val="0070C0"/>
                </a:solidFill>
              </a:rPr>
              <a:t>If there are large number of reports (e.g. over 100 SUSAR reports), users </a:t>
            </a:r>
            <a:r>
              <a:rPr lang="en-US" altLang="zh-HK" sz="2000" dirty="0">
                <a:solidFill>
                  <a:srgbClr val="0070C0"/>
                </a:solidFill>
              </a:rPr>
              <a:t>could zip all SUSAR </a:t>
            </a:r>
            <a:r>
              <a:rPr lang="en-US" altLang="zh-HK" sz="2000" dirty="0">
                <a:solidFill>
                  <a:srgbClr val="0070C0"/>
                </a:solidFill>
              </a:rPr>
              <a:t>reports and </a:t>
            </a:r>
            <a:r>
              <a:rPr lang="en-US" altLang="zh-HK" sz="2000" dirty="0">
                <a:solidFill>
                  <a:srgbClr val="0070C0"/>
                </a:solidFill>
              </a:rPr>
              <a:t>upload to the </a:t>
            </a:r>
            <a:r>
              <a:rPr lang="en-US" altLang="zh-HK" sz="2000" dirty="0">
                <a:solidFill>
                  <a:srgbClr val="0070C0"/>
                </a:solidFill>
              </a:rPr>
              <a:t>Portal in </a:t>
            </a:r>
            <a:r>
              <a:rPr lang="en-US" altLang="zh-HK" sz="2000" dirty="0">
                <a:solidFill>
                  <a:srgbClr val="0070C0"/>
                </a:solidFill>
              </a:rPr>
              <a:t>one </a:t>
            </a:r>
            <a:r>
              <a:rPr lang="en-US" altLang="zh-HK" sz="2000" dirty="0">
                <a:solidFill>
                  <a:srgbClr val="0070C0"/>
                </a:solidFill>
              </a:rPr>
              <a:t>file. In </a:t>
            </a:r>
            <a:r>
              <a:rPr lang="en-US" altLang="zh-HK" sz="2000" dirty="0">
                <a:solidFill>
                  <a:srgbClr val="0070C0"/>
                </a:solidFill>
              </a:rPr>
              <a:t>the future, </a:t>
            </a:r>
            <a:r>
              <a:rPr lang="en-US" altLang="zh-HK" sz="2000" dirty="0">
                <a:solidFill>
                  <a:srgbClr val="0070C0"/>
                </a:solidFill>
              </a:rPr>
              <a:t>just download </a:t>
            </a:r>
            <a:r>
              <a:rPr lang="en-US" altLang="zh-HK" sz="2000" dirty="0">
                <a:solidFill>
                  <a:srgbClr val="0070C0"/>
                </a:solidFill>
              </a:rPr>
              <a:t>the </a:t>
            </a:r>
            <a:r>
              <a:rPr lang="en-US" altLang="zh-HK" sz="2000" dirty="0">
                <a:solidFill>
                  <a:srgbClr val="0070C0"/>
                </a:solidFill>
              </a:rPr>
              <a:t>zip </a:t>
            </a:r>
            <a:r>
              <a:rPr lang="en-US" altLang="zh-HK" sz="2000" dirty="0">
                <a:solidFill>
                  <a:srgbClr val="0070C0"/>
                </a:solidFill>
              </a:rPr>
              <a:t>file </a:t>
            </a:r>
            <a:r>
              <a:rPr lang="en-US" altLang="zh-HK" sz="2000" dirty="0">
                <a:solidFill>
                  <a:srgbClr val="0070C0"/>
                </a:solidFill>
              </a:rPr>
              <a:t>at once and unzip for review.</a:t>
            </a:r>
          </a:p>
          <a:p>
            <a:pPr marL="457200" indent="-457200" defTabSz="358775">
              <a:buAutoNum type="arabicPeriod" startAt="3"/>
            </a:pPr>
            <a:endParaRPr lang="en-US" altLang="zh-HK" sz="2000" dirty="0" smtClean="0">
              <a:solidFill>
                <a:srgbClr val="0070C0"/>
              </a:solidFill>
            </a:endParaRPr>
          </a:p>
          <a:p>
            <a:r>
              <a:rPr lang="en-US" altLang="zh-HK" sz="2000" dirty="0" smtClean="0">
                <a:solidFill>
                  <a:srgbClr val="0070C0"/>
                </a:solidFill>
              </a:rPr>
              <a:t>Zip function </a:t>
            </a:r>
            <a:r>
              <a:rPr lang="en-US" altLang="zh-HK" sz="2000" u="sng" dirty="0" smtClean="0">
                <a:solidFill>
                  <a:srgbClr val="0070C0"/>
                </a:solidFill>
              </a:rPr>
              <a:t>is not</a:t>
            </a:r>
            <a:r>
              <a:rPr lang="en-US" altLang="zh-HK" sz="2000" dirty="0" smtClean="0">
                <a:solidFill>
                  <a:srgbClr val="0070C0"/>
                </a:solidFill>
              </a:rPr>
              <a:t> a build-in function on the Portal, User could take reference from the following links on how to create a zip file with zip tools on your computer:</a:t>
            </a:r>
          </a:p>
          <a:p>
            <a:r>
              <a:rPr lang="en-US" altLang="zh-HK" sz="2000" b="1" dirty="0" smtClean="0">
                <a:solidFill>
                  <a:srgbClr val="0070C0"/>
                </a:solidFill>
              </a:rPr>
              <a:t>WinZip</a:t>
            </a:r>
            <a:r>
              <a:rPr lang="en-US" altLang="zh-HK" sz="2000" dirty="0">
                <a:solidFill>
                  <a:srgbClr val="0070C0"/>
                </a:solidFill>
              </a:rPr>
              <a:t>: </a:t>
            </a:r>
            <a:r>
              <a:rPr lang="en-US" altLang="zh-HK" sz="2000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en-US" altLang="zh-HK" sz="2000" dirty="0" smtClean="0">
                <a:solidFill>
                  <a:srgbClr val="0070C0"/>
                </a:solidFill>
                <a:hlinkClick r:id="rId2"/>
              </a:rPr>
              <a:t>www.winzip.com/learn/create-zip-files.html</a:t>
            </a:r>
            <a:r>
              <a:rPr lang="en-US" altLang="zh-HK" sz="2000" dirty="0" smtClean="0">
                <a:solidFill>
                  <a:srgbClr val="0070C0"/>
                </a:solidFill>
              </a:rPr>
              <a:t> </a:t>
            </a:r>
          </a:p>
          <a:p>
            <a:endParaRPr lang="en-US" altLang="zh-HK" sz="2000" dirty="0" smtClean="0">
              <a:solidFill>
                <a:srgbClr val="0070C0"/>
              </a:solidFill>
            </a:endParaRPr>
          </a:p>
          <a:p>
            <a:endParaRPr lang="en-US" altLang="zh-HK" sz="2000" dirty="0">
              <a:solidFill>
                <a:srgbClr val="0070C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altLang="zh-HK" sz="2000" dirty="0" smtClean="0">
              <a:solidFill>
                <a:srgbClr val="0070C0"/>
              </a:solidFill>
            </a:endParaRPr>
          </a:p>
        </p:txBody>
      </p:sp>
      <p:pic>
        <p:nvPicPr>
          <p:cNvPr id="9" name="Picture 59" descr="Q:\TEMP\Filmless HA\Webpage\filmlessha-Current\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88" y="184819"/>
            <a:ext cx="1714500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Q:\TEMP\CE&amp;TM Team\Old teammates\Angel Fok\CE website\RE intranet website\Html designs\From ASTA\HA Design 20120516\images\share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5" y="23812"/>
            <a:ext cx="195262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980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1970"/>
            <a:ext cx="7446416" cy="4687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2173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Click         to attach documents</a:t>
            </a:r>
            <a:endParaRPr lang="zh-HK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0" y="6464424"/>
            <a:ext cx="6254824" cy="393576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HK" sz="2000" dirty="0" smtClean="0"/>
              <a:t>HA CRER Portal - Quick User Guide</a:t>
            </a:r>
            <a:endParaRPr lang="zh-HK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4</a:t>
            </a:fld>
            <a:endParaRPr lang="zh-HK" alt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172118" y="3140968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236296" y="5393954"/>
            <a:ext cx="1008113" cy="267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Rectangle 10"/>
          <p:cNvSpPr/>
          <p:nvPr/>
        </p:nvSpPr>
        <p:spPr>
          <a:xfrm>
            <a:off x="1691680" y="2801666"/>
            <a:ext cx="432048" cy="339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59"/>
          <a:stretch/>
        </p:blipFill>
        <p:spPr bwMode="auto">
          <a:xfrm>
            <a:off x="1043608" y="217110"/>
            <a:ext cx="432048" cy="43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31031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Click       to open the document folder on your computer 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87779" y="386128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28823" y="1239730"/>
            <a:ext cx="7446416" cy="4687310"/>
            <a:chOff x="828823" y="1239730"/>
            <a:chExt cx="7446416" cy="468731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823" y="1239730"/>
              <a:ext cx="7446416" cy="4687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475656" y="1988840"/>
              <a:ext cx="6624736" cy="3384376"/>
            </a:xfrm>
            <a:prstGeom prst="rect">
              <a:avLst/>
            </a:prstGeom>
            <a:solidFill>
              <a:schemeClr val="bg1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5</a:t>
            </a:fld>
            <a:endParaRPr lang="zh-HK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23" y="3174321"/>
            <a:ext cx="4104456" cy="13929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298449" y="3789040"/>
            <a:ext cx="404029" cy="426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702479" y="4305268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474"/>
          <p:cNvPicPr/>
          <p:nvPr/>
        </p:nvPicPr>
        <p:blipFill rotWithShape="1">
          <a:blip r:embed="rId4" cstate="print"/>
          <a:srcRect l="15675" r="16667"/>
          <a:stretch/>
        </p:blipFill>
        <p:spPr>
          <a:xfrm>
            <a:off x="786596" y="231031"/>
            <a:ext cx="292316" cy="46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8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Highlight the document(s) need to be uploaded, then click “</a:t>
            </a: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Open</a:t>
            </a:r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”. (Multiple </a:t>
            </a:r>
            <a:r>
              <a:rPr lang="en-US" altLang="zh-HK" sz="2400" dirty="0">
                <a:solidFill>
                  <a:schemeClr val="accent1">
                    <a:lumMod val="75000"/>
                  </a:schemeClr>
                </a:solidFill>
              </a:rPr>
              <a:t>selection is </a:t>
            </a:r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allowed)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87779" y="386128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28823" y="1239730"/>
            <a:ext cx="7446416" cy="4687310"/>
            <a:chOff x="828823" y="1239730"/>
            <a:chExt cx="7446416" cy="468731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823" y="1239730"/>
              <a:ext cx="7446416" cy="4687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475656" y="1988840"/>
              <a:ext cx="6624736" cy="3384376"/>
            </a:xfrm>
            <a:prstGeom prst="rect">
              <a:avLst/>
            </a:prstGeom>
            <a:solidFill>
              <a:schemeClr val="bg1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6</a:t>
            </a:fld>
            <a:endParaRPr lang="zh-HK" altLang="en-US"/>
          </a:p>
        </p:txBody>
      </p:sp>
      <p:pic>
        <p:nvPicPr>
          <p:cNvPr id="13" name="圖片 48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05000" y="2197263"/>
            <a:ext cx="5334000" cy="263207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979712" y="3254390"/>
            <a:ext cx="5206854" cy="6786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Rectangle 13"/>
          <p:cNvSpPr/>
          <p:nvPr/>
        </p:nvSpPr>
        <p:spPr>
          <a:xfrm>
            <a:off x="5364088" y="4426012"/>
            <a:ext cx="890736" cy="299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215292" y="4829338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2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Click “OK” to confirm upload.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87779" y="386128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28823" y="1239730"/>
            <a:ext cx="7446416" cy="4687310"/>
            <a:chOff x="828823" y="1239730"/>
            <a:chExt cx="7446416" cy="468731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823" y="1239730"/>
              <a:ext cx="7446416" cy="4687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475656" y="1988840"/>
              <a:ext cx="6624736" cy="3384376"/>
            </a:xfrm>
            <a:prstGeom prst="rect">
              <a:avLst/>
            </a:prstGeom>
            <a:solidFill>
              <a:schemeClr val="bg1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7</a:t>
            </a:fld>
            <a:endParaRPr lang="zh-HK" altLang="en-US"/>
          </a:p>
        </p:txBody>
      </p:sp>
      <p:pic>
        <p:nvPicPr>
          <p:cNvPr id="15" name="圖片 49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90800" y="2752725"/>
            <a:ext cx="3962400" cy="13525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932040" y="3681028"/>
            <a:ext cx="810580" cy="424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42620" y="4143647"/>
            <a:ext cx="484087" cy="52407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8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The selected files are uploaded to the section.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87779" y="386128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8</a:t>
            </a:fld>
            <a:endParaRPr lang="zh-HK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828823" y="1239730"/>
            <a:ext cx="7446416" cy="4687310"/>
            <a:chOff x="828823" y="1239730"/>
            <a:chExt cx="7446416" cy="4687310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823" y="1239730"/>
              <a:ext cx="7446416" cy="4687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圖片 50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91680" y="2564904"/>
              <a:ext cx="5883106" cy="1633220"/>
            </a:xfrm>
            <a:prstGeom prst="rect">
              <a:avLst/>
            </a:prstGeom>
          </p:spPr>
        </p:pic>
      </p:grpSp>
      <p:sp>
        <p:nvSpPr>
          <p:cNvPr id="16" name="Rectangle 15"/>
          <p:cNvSpPr/>
          <p:nvPr/>
        </p:nvSpPr>
        <p:spPr>
          <a:xfrm>
            <a:off x="1842812" y="2996952"/>
            <a:ext cx="5681515" cy="1008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22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902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>
                <a:solidFill>
                  <a:schemeClr val="accent1">
                    <a:lumMod val="75000"/>
                  </a:schemeClr>
                </a:solidFill>
              </a:rPr>
              <a:t>If you wish to delete the file, click 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0" y="6464424"/>
            <a:ext cx="6254824" cy="393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HK" sz="2000" dirty="0" smtClean="0">
                <a:solidFill>
                  <a:schemeClr val="bg1">
                    <a:lumMod val="65000"/>
                  </a:schemeClr>
                </a:solidFill>
              </a:rPr>
              <a:t>HA CRER Portal - Quick User Guide</a:t>
            </a:r>
            <a:endParaRPr lang="zh-HK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987779" y="3861282"/>
            <a:ext cx="502104" cy="56473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</p:spPr>
        <p:txBody>
          <a:bodyPr/>
          <a:lstStyle/>
          <a:p>
            <a:fld id="{4FBF0C52-09DE-40DD-B457-9ED6C41E8440}" type="slidenum">
              <a:rPr lang="zh-HK" altLang="en-US" smtClean="0"/>
              <a:t>9</a:t>
            </a:fld>
            <a:endParaRPr lang="zh-HK" alt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23" y="1239730"/>
            <a:ext cx="7446416" cy="4687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圖片 50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3688" y="2853155"/>
            <a:ext cx="5717540" cy="141795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123728" y="3079329"/>
            <a:ext cx="287853" cy="1008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83768" y="2827301"/>
            <a:ext cx="787660" cy="50405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圖片 50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02" y="240149"/>
            <a:ext cx="275429" cy="326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8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1790</TotalTime>
  <Words>456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Hospital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BoBo</dc:creator>
  <cp:lastModifiedBy>BoBo</cp:lastModifiedBy>
  <cp:revision>93</cp:revision>
  <dcterms:created xsi:type="dcterms:W3CDTF">2016-11-22T07:55:44Z</dcterms:created>
  <dcterms:modified xsi:type="dcterms:W3CDTF">2017-01-19T08:52:52Z</dcterms:modified>
</cp:coreProperties>
</file>