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4" r:id="rId2"/>
    <p:sldId id="270" r:id="rId3"/>
    <p:sldId id="278" r:id="rId4"/>
    <p:sldId id="256" r:id="rId5"/>
    <p:sldId id="271" r:id="rId6"/>
    <p:sldId id="280" r:id="rId7"/>
    <p:sldId id="274" r:id="rId8"/>
    <p:sldId id="279" r:id="rId9"/>
    <p:sldId id="275" r:id="rId10"/>
    <p:sldId id="281" r:id="rId11"/>
    <p:sldId id="277" r:id="rId12"/>
  </p:sldIdLst>
  <p:sldSz cx="9144000" cy="6858000" type="screen4x3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87480-FA7E-4223-A565-DD93AC97CCDE}" type="datetimeFigureOut">
              <a:rPr lang="zh-HK" altLang="en-US" smtClean="0"/>
              <a:t>6/1/2017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E6313-F3B9-434D-AB60-491CD3ADAB7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04374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B3CE-FF1D-46E0-8749-95BF4216F83C}" type="datetime1">
              <a:rPr lang="zh-HK" altLang="en-US" smtClean="0"/>
              <a:t>6/1/2017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0C52-09DE-40DD-B457-9ED6C41E844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7758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5F93-EA78-4FD3-8AAA-FAB6DCD73A74}" type="datetime1">
              <a:rPr lang="zh-HK" altLang="en-US" smtClean="0"/>
              <a:t>6/1/2017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0C52-09DE-40DD-B457-9ED6C41E844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5419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B1F0-F7AA-42AC-89B5-8B4CCAA29D7D}" type="datetime1">
              <a:rPr lang="zh-HK" altLang="en-US" smtClean="0"/>
              <a:t>6/1/2017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0C52-09DE-40DD-B457-9ED6C41E844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2739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7021-74F5-46DB-B82A-03BA8ABAE5DB}" type="datetime1">
              <a:rPr lang="zh-HK" altLang="en-US" smtClean="0"/>
              <a:t>6/1/2017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0C52-09DE-40DD-B457-9ED6C41E844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85517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9436-F468-4F86-889C-04C26BA63C1F}" type="datetime1">
              <a:rPr lang="zh-HK" altLang="en-US" smtClean="0"/>
              <a:t>6/1/2017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0C52-09DE-40DD-B457-9ED6C41E844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0911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3892-311B-4152-9387-55939552A7AE}" type="datetime1">
              <a:rPr lang="zh-HK" altLang="en-US" smtClean="0"/>
              <a:t>6/1/2017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0C52-09DE-40DD-B457-9ED6C41E844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57100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A9A1-54BD-403C-8D9D-74F1ABED7579}" type="datetime1">
              <a:rPr lang="zh-HK" altLang="en-US" smtClean="0"/>
              <a:t>6/1/2017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0C52-09DE-40DD-B457-9ED6C41E844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74682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4118-4A29-45E0-9A41-481AD7D6D087}" type="datetime1">
              <a:rPr lang="zh-HK" altLang="en-US" smtClean="0"/>
              <a:t>6/1/2017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0C52-09DE-40DD-B457-9ED6C41E844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71039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ADC7-524F-4294-A7B8-AECCBE8CC5E6}" type="datetime1">
              <a:rPr lang="zh-HK" altLang="en-US" smtClean="0"/>
              <a:t>6/1/2017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0C52-09DE-40DD-B457-9ED6C41E844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9814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4B4E-D84A-4DF8-A0FA-1964A2BEC545}" type="datetime1">
              <a:rPr lang="zh-HK" altLang="en-US" smtClean="0"/>
              <a:t>6/1/2017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0C52-09DE-40DD-B457-9ED6C41E844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4401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C98FA-6EDB-49B3-B180-B2077AC9D1FB}" type="datetime1">
              <a:rPr lang="zh-HK" altLang="en-US" smtClean="0"/>
              <a:t>6/1/2017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0C52-09DE-40DD-B457-9ED6C41E844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8291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2E769-DFFA-4416-B3C4-029D18258DC0}" type="datetime1">
              <a:rPr lang="zh-HK" altLang="en-US" smtClean="0"/>
              <a:t>6/1/2017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F0C52-09DE-40DD-B457-9ED6C41E844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2412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0" y="6464424"/>
            <a:ext cx="6254824" cy="3935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HK" sz="2000" dirty="0" smtClean="0">
                <a:solidFill>
                  <a:schemeClr val="bg1">
                    <a:lumMod val="65000"/>
                  </a:schemeClr>
                </a:solidFill>
              </a:rPr>
              <a:t>HA CRER Portal - Quick User Guide</a:t>
            </a:r>
            <a:endParaRPr lang="zh-HK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2650267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HK" sz="3600" dirty="0" smtClean="0">
                <a:solidFill>
                  <a:srgbClr val="0070C0"/>
                </a:solidFill>
              </a:rPr>
              <a:t>Cross-cluster Study </a:t>
            </a:r>
          </a:p>
          <a:p>
            <a:pPr algn="ctr"/>
            <a:r>
              <a:rPr lang="en-US" altLang="zh-HK" sz="3600" dirty="0" smtClean="0">
                <a:solidFill>
                  <a:srgbClr val="0070C0"/>
                </a:solidFill>
              </a:rPr>
              <a:t>(“Clone to draft” function)</a:t>
            </a:r>
            <a:endParaRPr lang="en-US" altLang="zh-HK" sz="3600" dirty="0">
              <a:solidFill>
                <a:srgbClr val="0070C0"/>
              </a:solidFill>
            </a:endParaRPr>
          </a:p>
        </p:txBody>
      </p:sp>
      <p:pic>
        <p:nvPicPr>
          <p:cNvPr id="9" name="Picture 59" descr="Q:\TEMP\Filmless HA\Webpage\filmlessha-Current\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988" y="184819"/>
            <a:ext cx="1714500" cy="72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Q:\TEMP\CE&amp;TM Team\Old teammates\Angel Fok\CE website\RE intranet website\Html designs\From ASTA\HA Design 20120516\images\share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85" y="23812"/>
            <a:ext cx="19526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4FBF0C52-09DE-40DD-B457-9ED6C41E8440}" type="slidenum">
              <a:rPr lang="zh-HK" altLang="en-US" smtClean="0"/>
              <a:t>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81878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06" y="1538598"/>
            <a:ext cx="7483225" cy="45593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221739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altLang="zh-HK" dirty="0" smtClean="0"/>
              <a:t>The cloned draft application can be found under </a:t>
            </a:r>
            <a:r>
              <a:rPr lang="en-US" altLang="zh-HK" b="1" dirty="0" smtClean="0"/>
              <a:t>[</a:t>
            </a:r>
            <a:r>
              <a:rPr lang="en-US" altLang="zh-HK" b="1" dirty="0"/>
              <a:t>Application]</a:t>
            </a:r>
            <a:r>
              <a:rPr lang="en-US" altLang="zh-HK" dirty="0"/>
              <a:t> </a:t>
            </a:r>
            <a:r>
              <a:rPr lang="en-US" altLang="zh-HK" b="1" dirty="0"/>
              <a:t>&gt; </a:t>
            </a:r>
            <a:r>
              <a:rPr lang="en-US" altLang="zh-HK" b="1" dirty="0" smtClean="0"/>
              <a:t>[Draft].</a:t>
            </a:r>
            <a:endParaRPr lang="en-US" altLang="zh-HK" b="1" dirty="0"/>
          </a:p>
          <a:p>
            <a:endParaRPr lang="en-US" altLang="zh-HK" b="1" dirty="0" smtClean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0" y="6464424"/>
            <a:ext cx="6254824" cy="393576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zh-HK" sz="2000" dirty="0" smtClean="0"/>
              <a:t>HA CRER Portal - Quick User Guide</a:t>
            </a:r>
            <a:endParaRPr lang="zh-HK" alt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4FBF0C52-09DE-40DD-B457-9ED6C41E8440}" type="slidenum">
              <a:rPr lang="zh-HK" altLang="en-US" smtClean="0"/>
              <a:t>10</a:t>
            </a:fld>
            <a:endParaRPr lang="zh-HK" alt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983977" y="3773321"/>
            <a:ext cx="484087" cy="524070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971600" y="3005516"/>
            <a:ext cx="1812457" cy="2672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Rectangle 10"/>
          <p:cNvSpPr/>
          <p:nvPr/>
        </p:nvSpPr>
        <p:spPr>
          <a:xfrm>
            <a:off x="2786634" y="3291786"/>
            <a:ext cx="1197343" cy="4059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4649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04" y="1052736"/>
            <a:ext cx="7584328" cy="518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0986" y="159023"/>
            <a:ext cx="9164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altLang="zh-HK" dirty="0" smtClean="0">
                <a:solidFill>
                  <a:schemeClr val="accent1">
                    <a:lumMod val="75000"/>
                  </a:schemeClr>
                </a:solidFill>
              </a:rPr>
              <a:t>pplicant can </a:t>
            </a:r>
            <a:r>
              <a:rPr lang="en-US" altLang="zh-HK" dirty="0" smtClean="0">
                <a:solidFill>
                  <a:schemeClr val="accent1">
                    <a:lumMod val="75000"/>
                  </a:schemeClr>
                </a:solidFill>
              </a:rPr>
              <a:t>now to choose a new “Applying Cluster” for Cross-cluster study application </a:t>
            </a:r>
            <a:r>
              <a:rPr lang="en-US" altLang="zh-HK" dirty="0">
                <a:solidFill>
                  <a:schemeClr val="accent1">
                    <a:lumMod val="75000"/>
                  </a:schemeClr>
                </a:solidFill>
              </a:rPr>
              <a:t>submission .</a:t>
            </a:r>
            <a:endParaRPr lang="en-US" altLang="zh-HK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0" y="6464424"/>
            <a:ext cx="6254824" cy="3935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HK" sz="2000" dirty="0" smtClean="0">
                <a:solidFill>
                  <a:schemeClr val="bg1">
                    <a:lumMod val="65000"/>
                  </a:schemeClr>
                </a:solidFill>
              </a:rPr>
              <a:t>HA CRER Portal - Quick User Guide</a:t>
            </a:r>
            <a:endParaRPr lang="zh-HK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4FBF0C52-09DE-40DD-B457-9ED6C41E8440}" type="slidenum">
              <a:rPr lang="zh-HK" altLang="en-US" smtClean="0"/>
              <a:t>11</a:t>
            </a:fld>
            <a:endParaRPr lang="zh-HK" altLang="en-US"/>
          </a:p>
        </p:txBody>
      </p:sp>
      <p:sp>
        <p:nvSpPr>
          <p:cNvPr id="15" name="Rectangle 14"/>
          <p:cNvSpPr/>
          <p:nvPr/>
        </p:nvSpPr>
        <p:spPr>
          <a:xfrm>
            <a:off x="2939356" y="3186407"/>
            <a:ext cx="1632643" cy="13227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3" name="Rectangle 22"/>
          <p:cNvSpPr/>
          <p:nvPr/>
        </p:nvSpPr>
        <p:spPr>
          <a:xfrm>
            <a:off x="1499197" y="5665894"/>
            <a:ext cx="1224136" cy="2787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051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0" y="6464424"/>
            <a:ext cx="6254824" cy="3935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HK" sz="2000" dirty="0" smtClean="0">
                <a:solidFill>
                  <a:schemeClr val="bg1">
                    <a:lumMod val="65000"/>
                  </a:schemeClr>
                </a:solidFill>
              </a:rPr>
              <a:t>HA CRER Portal - Quick User Guide</a:t>
            </a:r>
            <a:endParaRPr lang="zh-HK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1268760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dirty="0" smtClean="0">
                <a:solidFill>
                  <a:schemeClr val="accent1"/>
                </a:solidFill>
              </a:rPr>
              <a:t>Note to Users:</a:t>
            </a:r>
          </a:p>
          <a:p>
            <a:endParaRPr lang="en-US" altLang="zh-HK" sz="2400" dirty="0" smtClean="0">
              <a:solidFill>
                <a:schemeClr val="accent1"/>
              </a:solidFill>
            </a:endParaRPr>
          </a:p>
          <a:p>
            <a:pPr algn="just"/>
            <a:r>
              <a:rPr lang="en-US" altLang="zh-HK" sz="2400" dirty="0" smtClean="0">
                <a:solidFill>
                  <a:schemeClr val="accent1"/>
                </a:solidFill>
              </a:rPr>
              <a:t>For Cross-cluster Study – application needs to be submitted </a:t>
            </a:r>
            <a:r>
              <a:rPr lang="en-US" altLang="zh-HK" sz="2400" dirty="0" smtClean="0">
                <a:solidFill>
                  <a:srgbClr val="0070C0"/>
                </a:solidFill>
              </a:rPr>
              <a:t>to respective Cluster RECs for </a:t>
            </a:r>
            <a:r>
              <a:rPr lang="en-US" altLang="zh-HK" sz="2400" dirty="0" smtClean="0">
                <a:solidFill>
                  <a:srgbClr val="0070C0"/>
                </a:solidFill>
              </a:rPr>
              <a:t>research ethics </a:t>
            </a:r>
            <a:r>
              <a:rPr lang="en-US" altLang="zh-HK" sz="2400" dirty="0" smtClean="0">
                <a:solidFill>
                  <a:schemeClr val="accent1"/>
                </a:solidFill>
              </a:rPr>
              <a:t>review</a:t>
            </a:r>
            <a:r>
              <a:rPr lang="en-US" altLang="zh-HK" sz="2400" dirty="0" smtClean="0">
                <a:solidFill>
                  <a:schemeClr val="accent1"/>
                </a:solidFill>
              </a:rPr>
              <a:t>.</a:t>
            </a:r>
          </a:p>
          <a:p>
            <a:endParaRPr lang="en-US" altLang="zh-HK" sz="2400" dirty="0">
              <a:solidFill>
                <a:schemeClr val="accent1"/>
              </a:solidFill>
            </a:endParaRPr>
          </a:p>
          <a:p>
            <a:pPr algn="just"/>
            <a:r>
              <a:rPr lang="en-US" altLang="zh-HK" sz="2400" dirty="0">
                <a:solidFill>
                  <a:schemeClr val="accent1"/>
                </a:solidFill>
              </a:rPr>
              <a:t>User could use </a:t>
            </a:r>
            <a:r>
              <a:rPr lang="en-US" altLang="zh-HK" sz="2400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en-US" altLang="zh-HK" sz="2400" dirty="0">
                <a:solidFill>
                  <a:schemeClr val="accent6">
                    <a:lumMod val="75000"/>
                  </a:schemeClr>
                </a:solidFill>
              </a:rPr>
              <a:t>Clone to Draft” </a:t>
            </a:r>
            <a:r>
              <a:rPr lang="en-US" altLang="zh-HK" sz="2400" dirty="0">
                <a:solidFill>
                  <a:schemeClr val="accent1"/>
                </a:solidFill>
              </a:rPr>
              <a:t>function to copy a </a:t>
            </a:r>
            <a:r>
              <a:rPr lang="en-US" altLang="zh-HK" sz="2400" b="1" dirty="0">
                <a:solidFill>
                  <a:schemeClr val="accent6">
                    <a:lumMod val="75000"/>
                  </a:schemeClr>
                </a:solidFill>
              </a:rPr>
              <a:t>submitted application </a:t>
            </a:r>
            <a:r>
              <a:rPr lang="en-US" altLang="zh-HK" sz="2400" dirty="0">
                <a:solidFill>
                  <a:schemeClr val="accent1"/>
                </a:solidFill>
              </a:rPr>
              <a:t>with the same information to a new draft application for </a:t>
            </a:r>
            <a:r>
              <a:rPr lang="en-US" altLang="zh-HK" sz="2400" dirty="0" smtClean="0">
                <a:solidFill>
                  <a:schemeClr val="accent1"/>
                </a:solidFill>
              </a:rPr>
              <a:t>PI </a:t>
            </a:r>
            <a:r>
              <a:rPr lang="en-US" altLang="zh-HK" sz="2400" dirty="0">
                <a:solidFill>
                  <a:schemeClr val="accent1"/>
                </a:solidFill>
              </a:rPr>
              <a:t>/ Team member to submit the application to other Cluster </a:t>
            </a:r>
            <a:r>
              <a:rPr lang="en-US" altLang="zh-HK" sz="2400" dirty="0" smtClean="0">
                <a:solidFill>
                  <a:schemeClr val="accent1"/>
                </a:solidFill>
              </a:rPr>
              <a:t>RECs </a:t>
            </a:r>
            <a:r>
              <a:rPr lang="en-US" altLang="zh-HK" sz="2400" dirty="0">
                <a:solidFill>
                  <a:schemeClr val="accent1"/>
                </a:solidFill>
              </a:rPr>
              <a:t>Office. After cloned an application, </a:t>
            </a:r>
            <a:r>
              <a:rPr lang="en-US" altLang="zh-HK" sz="2400" dirty="0" smtClean="0">
                <a:solidFill>
                  <a:schemeClr val="accent1"/>
                </a:solidFill>
              </a:rPr>
              <a:t>User </a:t>
            </a:r>
            <a:r>
              <a:rPr lang="en-US" altLang="zh-HK" sz="2400" dirty="0">
                <a:solidFill>
                  <a:schemeClr val="accent1"/>
                </a:solidFill>
              </a:rPr>
              <a:t>need to modify the PI </a:t>
            </a:r>
            <a:r>
              <a:rPr lang="en-US" altLang="zh-HK" sz="2400" dirty="0" smtClean="0">
                <a:solidFill>
                  <a:schemeClr val="accent1"/>
                </a:solidFill>
              </a:rPr>
              <a:t>in </a:t>
            </a:r>
            <a:r>
              <a:rPr lang="en-US" altLang="zh-HK" sz="2400" dirty="0">
                <a:solidFill>
                  <a:schemeClr val="accent1"/>
                </a:solidFill>
              </a:rPr>
              <a:t>the Application Management Team Member Form in order to transfer the new draft application to the PI’s account.</a:t>
            </a:r>
            <a:endParaRPr lang="en-US" altLang="zh-HK" sz="2400" dirty="0">
              <a:solidFill>
                <a:schemeClr val="accent1"/>
              </a:solidFill>
            </a:endParaRPr>
          </a:p>
        </p:txBody>
      </p:sp>
      <p:pic>
        <p:nvPicPr>
          <p:cNvPr id="9" name="Picture 59" descr="Q:\TEMP\Filmless HA\Webpage\filmlessha-Current\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988" y="184819"/>
            <a:ext cx="1714500" cy="72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Q:\TEMP\CE&amp;TM Team\Old teammates\Angel Fok\CE website\RE intranet website\Html designs\From ASTA\HA Design 20120516\images\share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85" y="23812"/>
            <a:ext cx="19526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4FBF0C52-09DE-40DD-B457-9ED6C41E8440}" type="slidenum">
              <a:rPr lang="zh-HK" altLang="en-US" smtClean="0"/>
              <a:t>2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9806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73206" y="1538598"/>
            <a:ext cx="7483225" cy="4559316"/>
            <a:chOff x="977207" y="1628800"/>
            <a:chExt cx="7483225" cy="4559316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207" y="1628800"/>
              <a:ext cx="7483225" cy="45593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8058" y="3797659"/>
              <a:ext cx="154177" cy="449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2594" y="3363012"/>
              <a:ext cx="125106" cy="4180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0" y="221739"/>
            <a:ext cx="889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altLang="zh-HK" dirty="0"/>
              <a:t>Select and open the </a:t>
            </a:r>
            <a:r>
              <a:rPr lang="en-US" altLang="zh-HK" b="1" dirty="0">
                <a:solidFill>
                  <a:schemeClr val="accent6">
                    <a:lumMod val="75000"/>
                  </a:schemeClr>
                </a:solidFill>
              </a:rPr>
              <a:t>submitted application </a:t>
            </a:r>
            <a:r>
              <a:rPr lang="en-US" altLang="zh-HK" dirty="0"/>
              <a:t>that needs to be </a:t>
            </a:r>
            <a:r>
              <a:rPr lang="en-US" altLang="zh-HK" dirty="0" smtClean="0"/>
              <a:t>submitted in respective Cluster RECs Office for research ethics review. </a:t>
            </a:r>
          </a:p>
          <a:p>
            <a:r>
              <a:rPr lang="en-US" altLang="zh-HK" b="1" dirty="0" smtClean="0"/>
              <a:t>[</a:t>
            </a:r>
            <a:r>
              <a:rPr lang="en-US" altLang="zh-HK" b="1" dirty="0"/>
              <a:t>Application]</a:t>
            </a:r>
            <a:r>
              <a:rPr lang="en-US" altLang="zh-HK" dirty="0"/>
              <a:t> </a:t>
            </a:r>
            <a:r>
              <a:rPr lang="en-US" altLang="zh-HK" b="1" dirty="0"/>
              <a:t>&gt; </a:t>
            </a:r>
            <a:r>
              <a:rPr lang="en-US" altLang="zh-HK" b="1" dirty="0" smtClean="0"/>
              <a:t>[Sent]</a:t>
            </a:r>
            <a:endParaRPr lang="en-US" altLang="zh-HK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0" y="6464424"/>
            <a:ext cx="6254824" cy="393576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zh-HK" sz="2000" dirty="0" smtClean="0"/>
              <a:t>HA CRER Portal - Quick User Guide</a:t>
            </a:r>
            <a:endParaRPr lang="zh-HK" alt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4FBF0C52-09DE-40DD-B457-9ED6C41E8440}" type="slidenum">
              <a:rPr lang="zh-HK" altLang="en-US" smtClean="0"/>
              <a:t>3</a:t>
            </a:fld>
            <a:endParaRPr lang="zh-HK" alt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111350" y="4103665"/>
            <a:ext cx="484087" cy="524070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971600" y="3005516"/>
            <a:ext cx="1812457" cy="2672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Rectangle 10"/>
          <p:cNvSpPr/>
          <p:nvPr/>
        </p:nvSpPr>
        <p:spPr>
          <a:xfrm>
            <a:off x="2798593" y="3697726"/>
            <a:ext cx="1197343" cy="4059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7739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537650" cy="50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221739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chemeClr val="accent1">
                    <a:lumMod val="75000"/>
                  </a:schemeClr>
                </a:solidFill>
              </a:rPr>
              <a:t>Click </a:t>
            </a:r>
            <a:r>
              <a:rPr lang="en-US" altLang="zh-HK" dirty="0" smtClean="0">
                <a:solidFill>
                  <a:schemeClr val="accent1">
                    <a:lumMod val="75000"/>
                  </a:schemeClr>
                </a:solidFill>
              </a:rPr>
              <a:t>“Clone to Draft</a:t>
            </a:r>
            <a:r>
              <a:rPr lang="en-US" altLang="zh-HK" dirty="0" smtClean="0">
                <a:solidFill>
                  <a:schemeClr val="accent1">
                    <a:lumMod val="75000"/>
                  </a:schemeClr>
                </a:solidFill>
              </a:rPr>
              <a:t>” on the tool bar to copy the application.</a:t>
            </a:r>
            <a:endParaRPr lang="zh-HK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0" y="6464424"/>
            <a:ext cx="6254824" cy="393576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zh-HK" sz="2000" dirty="0" smtClean="0"/>
              <a:t>HA CRER Portal - Quick User Guide</a:t>
            </a:r>
            <a:endParaRPr lang="zh-HK" alt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4FBF0C52-09DE-40DD-B457-9ED6C41E8440}" type="slidenum">
              <a:rPr lang="zh-HK" altLang="en-US" smtClean="0"/>
              <a:t>4</a:t>
            </a:fld>
            <a:endParaRPr lang="zh-HK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2267743" y="1620406"/>
            <a:ext cx="1008113" cy="3684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94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2173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chemeClr val="accent1">
                    <a:lumMod val="75000"/>
                  </a:schemeClr>
                </a:solidFill>
              </a:rPr>
              <a:t>User</a:t>
            </a:r>
            <a:r>
              <a:rPr lang="en-US" altLang="zh-HK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HK" dirty="0" smtClean="0">
                <a:solidFill>
                  <a:schemeClr val="accent1">
                    <a:lumMod val="75000"/>
                  </a:schemeClr>
                </a:solidFill>
              </a:rPr>
              <a:t>will be re-directed to the Application Management Team Member </a:t>
            </a:r>
            <a:r>
              <a:rPr lang="en-US" altLang="zh-HK" dirty="0" smtClean="0">
                <a:solidFill>
                  <a:schemeClr val="accent1">
                    <a:lumMod val="75000"/>
                  </a:schemeClr>
                </a:solidFill>
              </a:rPr>
              <a:t>Form, click </a:t>
            </a:r>
            <a:r>
              <a:rPr lang="en-US" altLang="zh-HK" dirty="0" smtClean="0">
                <a:solidFill>
                  <a:schemeClr val="accent1">
                    <a:lumMod val="75000"/>
                  </a:schemeClr>
                </a:solidFill>
              </a:rPr>
              <a:t>“OK” to proceed and </a:t>
            </a:r>
            <a:r>
              <a:rPr lang="en-US" altLang="zh-HK" dirty="0" smtClean="0">
                <a:solidFill>
                  <a:schemeClr val="accent1">
                    <a:lumMod val="75000"/>
                  </a:schemeClr>
                </a:solidFill>
              </a:rPr>
              <a:t>fill in the Application Management Team Member Form for </a:t>
            </a:r>
            <a:r>
              <a:rPr lang="en-US" altLang="zh-HK" dirty="0" smtClean="0">
                <a:solidFill>
                  <a:schemeClr val="accent1">
                    <a:lumMod val="75000"/>
                  </a:schemeClr>
                </a:solidFill>
              </a:rPr>
              <a:t>the new application. </a:t>
            </a:r>
            <a:endParaRPr lang="en-US" altLang="zh-HK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0" y="6464424"/>
            <a:ext cx="6254824" cy="393576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zh-HK" sz="2000" dirty="0" smtClean="0"/>
              <a:t>HA CRER Portal - Quick User Guide</a:t>
            </a:r>
            <a:endParaRPr lang="zh-HK" alt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4FBF0C52-09DE-40DD-B457-9ED6C41E8440}" type="slidenum">
              <a:rPr lang="zh-HK" altLang="en-US" smtClean="0"/>
              <a:t>5</a:t>
            </a:fld>
            <a:endParaRPr lang="zh-HK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2267743" y="1620406"/>
            <a:ext cx="1008113" cy="3684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99" y="1510272"/>
            <a:ext cx="7279710" cy="489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004048" y="3968643"/>
            <a:ext cx="1008113" cy="3684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868069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chemeClr val="accent6">
                    <a:lumMod val="75000"/>
                  </a:schemeClr>
                </a:solidFill>
              </a:rPr>
              <a:t>Remarks: Please note that the cloned application will only be sent to those PI and Delegate who was assigned on the Application Management Team Member </a:t>
            </a:r>
            <a:r>
              <a:rPr lang="en-US" altLang="zh-HK" dirty="0" smtClean="0">
                <a:solidFill>
                  <a:schemeClr val="accent6">
                    <a:lumMod val="75000"/>
                  </a:schemeClr>
                </a:solidFill>
              </a:rPr>
              <a:t>Form.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3514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2173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chemeClr val="accent1">
                    <a:lumMod val="75000"/>
                  </a:schemeClr>
                </a:solidFill>
              </a:rPr>
              <a:t>After completed the Team Member Form, </a:t>
            </a:r>
            <a:r>
              <a:rPr lang="en-US" altLang="zh-HK" dirty="0" smtClean="0">
                <a:solidFill>
                  <a:schemeClr val="accent1">
                    <a:lumMod val="75000"/>
                  </a:schemeClr>
                </a:solidFill>
              </a:rPr>
              <a:t>click </a:t>
            </a:r>
            <a:r>
              <a:rPr lang="en-US" altLang="zh-HK" dirty="0">
                <a:solidFill>
                  <a:schemeClr val="accent1">
                    <a:lumMod val="75000"/>
                  </a:schemeClr>
                </a:solidFill>
              </a:rPr>
              <a:t>“Create</a:t>
            </a:r>
            <a:r>
              <a:rPr lang="en-US" altLang="zh-HK" dirty="0" smtClean="0">
                <a:solidFill>
                  <a:schemeClr val="accent1">
                    <a:lumMod val="75000"/>
                  </a:schemeClr>
                </a:solidFill>
              </a:rPr>
              <a:t>” button on the tool bar</a:t>
            </a:r>
            <a:endParaRPr lang="en-US" altLang="zh-H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0" y="6464424"/>
            <a:ext cx="6254824" cy="393576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zh-HK" sz="2000" dirty="0" smtClean="0"/>
              <a:t>HA CRER Portal - Quick User Guide</a:t>
            </a:r>
            <a:endParaRPr lang="zh-HK" alt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4FBF0C52-09DE-40DD-B457-9ED6C41E8440}" type="slidenum">
              <a:rPr lang="zh-HK" altLang="en-US" smtClean="0"/>
              <a:t>6</a:t>
            </a:fld>
            <a:endParaRPr lang="zh-HK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2267743" y="1620406"/>
            <a:ext cx="1008113" cy="3684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Rectangle 8"/>
          <p:cNvSpPr/>
          <p:nvPr/>
        </p:nvSpPr>
        <p:spPr>
          <a:xfrm>
            <a:off x="5076055" y="3926616"/>
            <a:ext cx="1008113" cy="3684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4" name="Group 3"/>
          <p:cNvGrpSpPr/>
          <p:nvPr/>
        </p:nvGrpSpPr>
        <p:grpSpPr>
          <a:xfrm>
            <a:off x="1259632" y="1204020"/>
            <a:ext cx="6696744" cy="4673252"/>
            <a:chOff x="1259632" y="1204020"/>
            <a:chExt cx="6696744" cy="4673252"/>
          </a:xfrm>
        </p:grpSpPr>
        <p:pic>
          <p:nvPicPr>
            <p:cNvPr id="13" name="圖片 59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9632" y="1268760"/>
              <a:ext cx="6696744" cy="4608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1204020"/>
              <a:ext cx="6093867" cy="427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Rectangle 13"/>
          <p:cNvSpPr/>
          <p:nvPr/>
        </p:nvSpPr>
        <p:spPr>
          <a:xfrm>
            <a:off x="2398839" y="1620406"/>
            <a:ext cx="559435" cy="2733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4121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98" y="1099495"/>
            <a:ext cx="7344816" cy="485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0986" y="159023"/>
            <a:ext cx="9164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chemeClr val="accent1">
                    <a:lumMod val="75000"/>
                  </a:schemeClr>
                </a:solidFill>
              </a:rPr>
              <a:t>User will </a:t>
            </a:r>
            <a:r>
              <a:rPr lang="en-US" altLang="zh-HK" dirty="0" smtClean="0">
                <a:solidFill>
                  <a:schemeClr val="accent1">
                    <a:lumMod val="75000"/>
                  </a:schemeClr>
                </a:solidFill>
              </a:rPr>
              <a:t>be redirected to the “</a:t>
            </a:r>
            <a:r>
              <a:rPr lang="en-US" altLang="zh-HK" dirty="0" smtClean="0">
                <a:solidFill>
                  <a:schemeClr val="accent1">
                    <a:lumMod val="75000"/>
                  </a:schemeClr>
                </a:solidFill>
              </a:rPr>
              <a:t>Instruction” page, and click </a:t>
            </a:r>
            <a:r>
              <a:rPr lang="en-US" altLang="zh-HK" dirty="0" smtClean="0">
                <a:solidFill>
                  <a:schemeClr val="accent1">
                    <a:lumMod val="75000"/>
                  </a:schemeClr>
                </a:solidFill>
              </a:rPr>
              <a:t>“Create” to proceed to next step.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0" y="6464424"/>
            <a:ext cx="6254824" cy="3935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HK" sz="2000" dirty="0" smtClean="0">
                <a:solidFill>
                  <a:schemeClr val="bg1">
                    <a:lumMod val="65000"/>
                  </a:schemeClr>
                </a:solidFill>
              </a:rPr>
              <a:t>HA CRER Portal - Quick User Guide</a:t>
            </a:r>
            <a:endParaRPr lang="zh-HK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4FBF0C52-09DE-40DD-B457-9ED6C41E8440}" type="slidenum">
              <a:rPr lang="zh-HK" altLang="en-US" smtClean="0"/>
              <a:t>7</a:t>
            </a:fld>
            <a:endParaRPr lang="zh-HK" altLang="en-US"/>
          </a:p>
        </p:txBody>
      </p:sp>
      <p:sp>
        <p:nvSpPr>
          <p:cNvPr id="15" name="Rectangle 14"/>
          <p:cNvSpPr/>
          <p:nvPr/>
        </p:nvSpPr>
        <p:spPr>
          <a:xfrm>
            <a:off x="2103553" y="1484784"/>
            <a:ext cx="816321" cy="3866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Rectangle 8"/>
          <p:cNvSpPr/>
          <p:nvPr/>
        </p:nvSpPr>
        <p:spPr>
          <a:xfrm>
            <a:off x="3563888" y="5485415"/>
            <a:ext cx="1584176" cy="3684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8149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0986" y="159023"/>
            <a:ext cx="9164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dirty="0" smtClean="0">
                <a:solidFill>
                  <a:schemeClr val="accent1">
                    <a:lumMod val="75000"/>
                  </a:schemeClr>
                </a:solidFill>
              </a:rPr>
              <a:t>User will </a:t>
            </a:r>
            <a:r>
              <a:rPr lang="en-US" altLang="zh-HK" sz="2000" dirty="0" smtClean="0">
                <a:solidFill>
                  <a:schemeClr val="accent1">
                    <a:lumMod val="75000"/>
                  </a:schemeClr>
                </a:solidFill>
              </a:rPr>
              <a:t>be redirected to the “Application Log” and </a:t>
            </a:r>
            <a:r>
              <a:rPr lang="en-US" altLang="zh-HK" sz="2000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altLang="zh-HK" sz="2000" dirty="0" smtClean="0">
                <a:solidFill>
                  <a:schemeClr val="accent1">
                    <a:lumMod val="75000"/>
                  </a:schemeClr>
                </a:solidFill>
              </a:rPr>
              <a:t>information </a:t>
            </a:r>
            <a:r>
              <a:rPr lang="en-US" altLang="zh-HK" sz="2000" dirty="0" smtClean="0">
                <a:solidFill>
                  <a:schemeClr val="accent1">
                    <a:lumMod val="75000"/>
                  </a:schemeClr>
                </a:solidFill>
              </a:rPr>
              <a:t>in the </a:t>
            </a:r>
            <a:r>
              <a:rPr lang="en-US" altLang="zh-HK" sz="2000" dirty="0" smtClean="0">
                <a:solidFill>
                  <a:schemeClr val="accent1">
                    <a:lumMod val="75000"/>
                  </a:schemeClr>
                </a:solidFill>
              </a:rPr>
              <a:t>Application Log </a:t>
            </a:r>
            <a:r>
              <a:rPr lang="en-US" altLang="zh-HK" sz="2000" dirty="0" smtClean="0">
                <a:solidFill>
                  <a:schemeClr val="accent1">
                    <a:lumMod val="75000"/>
                  </a:schemeClr>
                </a:solidFill>
              </a:rPr>
              <a:t>will </a:t>
            </a:r>
            <a:r>
              <a:rPr lang="en-US" altLang="zh-HK" sz="2000" dirty="0" smtClean="0">
                <a:solidFill>
                  <a:schemeClr val="accent1">
                    <a:lumMod val="75000"/>
                  </a:schemeClr>
                </a:solidFill>
              </a:rPr>
              <a:t>be </a:t>
            </a:r>
            <a:r>
              <a:rPr lang="en-US" altLang="zh-HK" sz="2000" dirty="0" smtClean="0">
                <a:solidFill>
                  <a:schemeClr val="accent1">
                    <a:lumMod val="75000"/>
                  </a:schemeClr>
                </a:solidFill>
              </a:rPr>
              <a:t>cleared. Then, click </a:t>
            </a:r>
            <a:r>
              <a:rPr lang="en-US" altLang="zh-HK" sz="2000" dirty="0" smtClean="0">
                <a:solidFill>
                  <a:schemeClr val="accent1">
                    <a:lumMod val="75000"/>
                  </a:schemeClr>
                </a:solidFill>
              </a:rPr>
              <a:t>“Create” to clone the application to “Draft</a:t>
            </a:r>
            <a:r>
              <a:rPr lang="en-US" altLang="zh-HK" sz="2000" dirty="0" smtClean="0">
                <a:solidFill>
                  <a:schemeClr val="accent1">
                    <a:lumMod val="75000"/>
                  </a:schemeClr>
                </a:solidFill>
              </a:rPr>
              <a:t>”.</a:t>
            </a:r>
            <a:endParaRPr lang="en-US" altLang="zh-HK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0" y="6464424"/>
            <a:ext cx="6254824" cy="3935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HK" sz="2000" dirty="0" smtClean="0">
                <a:solidFill>
                  <a:schemeClr val="bg1">
                    <a:lumMod val="65000"/>
                  </a:schemeClr>
                </a:solidFill>
              </a:rPr>
              <a:t>HA CRER Portal - Quick User Guide</a:t>
            </a:r>
            <a:endParaRPr lang="zh-HK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4FBF0C52-09DE-40DD-B457-9ED6C41E8440}" type="slidenum">
              <a:rPr lang="zh-HK" altLang="en-US" smtClean="0"/>
              <a:t>8</a:t>
            </a:fld>
            <a:endParaRPr lang="zh-HK" altLang="en-US"/>
          </a:p>
        </p:txBody>
      </p:sp>
      <p:sp>
        <p:nvSpPr>
          <p:cNvPr id="15" name="Rectangle 14"/>
          <p:cNvSpPr/>
          <p:nvPr/>
        </p:nvSpPr>
        <p:spPr>
          <a:xfrm>
            <a:off x="2051720" y="1772816"/>
            <a:ext cx="816321" cy="3866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247741" cy="479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95736" y="1700808"/>
            <a:ext cx="672305" cy="3684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Rectangle 8"/>
          <p:cNvSpPr/>
          <p:nvPr/>
        </p:nvSpPr>
        <p:spPr>
          <a:xfrm>
            <a:off x="5462736" y="5666433"/>
            <a:ext cx="1341512" cy="1842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4626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0986" y="159023"/>
            <a:ext cx="9164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chemeClr val="accent1">
                    <a:lumMod val="75000"/>
                  </a:schemeClr>
                </a:solidFill>
              </a:rPr>
              <a:t>Click “Yes” to confirm to create a new </a:t>
            </a:r>
            <a:r>
              <a:rPr lang="en-US" altLang="zh-HK" dirty="0" smtClean="0">
                <a:solidFill>
                  <a:schemeClr val="accent1">
                    <a:lumMod val="75000"/>
                  </a:schemeClr>
                </a:solidFill>
              </a:rPr>
              <a:t>draft application</a:t>
            </a:r>
            <a:r>
              <a:rPr lang="en-US" altLang="zh-HK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endParaRPr lang="en-US" altLang="zh-HK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0" y="6464424"/>
            <a:ext cx="6254824" cy="3935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HK" sz="2000" dirty="0" smtClean="0">
                <a:solidFill>
                  <a:schemeClr val="bg1">
                    <a:lumMod val="65000"/>
                  </a:schemeClr>
                </a:solidFill>
              </a:rPr>
              <a:t>HA CRER Portal - Quick User Guide</a:t>
            </a:r>
            <a:endParaRPr lang="zh-HK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4FBF0C52-09DE-40DD-B457-9ED6C41E8440}" type="slidenum">
              <a:rPr lang="zh-HK" altLang="en-US" smtClean="0"/>
              <a:t>9</a:t>
            </a:fld>
            <a:endParaRPr lang="zh-HK" altLang="en-US"/>
          </a:p>
        </p:txBody>
      </p:sp>
      <p:sp>
        <p:nvSpPr>
          <p:cNvPr id="15" name="Rectangle 14"/>
          <p:cNvSpPr/>
          <p:nvPr/>
        </p:nvSpPr>
        <p:spPr>
          <a:xfrm>
            <a:off x="2051720" y="1772816"/>
            <a:ext cx="816321" cy="3866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300612" cy="486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32040" y="4189281"/>
            <a:ext cx="720080" cy="3684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2602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2311</TotalTime>
  <Words>409</Words>
  <Application>Microsoft Office PowerPoint</Application>
  <PresentationFormat>On-screen Show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Hospital Authority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BoBo</dc:creator>
  <cp:lastModifiedBy>BoBo</cp:lastModifiedBy>
  <cp:revision>105</cp:revision>
  <cp:lastPrinted>2016-12-22T06:11:29Z</cp:lastPrinted>
  <dcterms:created xsi:type="dcterms:W3CDTF">2016-11-22T07:55:44Z</dcterms:created>
  <dcterms:modified xsi:type="dcterms:W3CDTF">2017-01-06T09:22:23Z</dcterms:modified>
</cp:coreProperties>
</file>