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70" r:id="rId3"/>
    <p:sldId id="272" r:id="rId4"/>
    <p:sldId id="256" r:id="rId5"/>
    <p:sldId id="271" r:id="rId6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1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87480-FA7E-4223-A565-DD93AC97CCDE}" type="datetimeFigureOut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E6313-F3B9-434D-AB60-491CD3ADAB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0437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B3CE-FF1D-46E0-8749-95BF4216F83C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7758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5F93-EA78-4FD3-8AAA-FAB6DCD73A74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5419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B1F0-F7AA-42AC-89B5-8B4CCAA29D7D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2739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7021-74F5-46DB-B82A-03BA8ABAE5DB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551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9436-F468-4F86-889C-04C26BA63C1F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0911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3892-311B-4152-9387-55939552A7AE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5710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A9A1-54BD-403C-8D9D-74F1ABED7579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7468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4118-4A29-45E0-9A41-481AD7D6D087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7103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DC7-524F-4294-A7B8-AECCBE8CC5E6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9814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4B4E-D84A-4DF8-A0FA-1964A2BEC545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4401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98FA-6EDB-49B3-B180-B2077AC9D1FB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8291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2E769-DFFA-4416-B3C4-029D18258DC0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412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 smtClean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5185" y="2650267"/>
            <a:ext cx="882930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HK" sz="3200" b="1" dirty="0" smtClean="0">
                <a:solidFill>
                  <a:srgbClr val="0070C0"/>
                </a:solidFill>
              </a:rPr>
              <a:t>Handwritten Signature by PI or Department Head</a:t>
            </a:r>
          </a:p>
          <a:p>
            <a:pPr algn="ctr"/>
            <a:r>
              <a:rPr lang="en-US" altLang="zh-HK" sz="3200" b="1" dirty="0" smtClean="0">
                <a:solidFill>
                  <a:srgbClr val="0070C0"/>
                </a:solidFill>
              </a:rPr>
              <a:t>(“Print” Function)</a:t>
            </a:r>
          </a:p>
          <a:p>
            <a:r>
              <a:rPr lang="en-US" altLang="zh-HK" sz="2400" b="1" dirty="0" smtClean="0"/>
              <a:t> </a:t>
            </a:r>
            <a:endParaRPr lang="en-US" altLang="zh-HK" sz="2400" b="1" dirty="0"/>
          </a:p>
        </p:txBody>
      </p:sp>
      <p:pic>
        <p:nvPicPr>
          <p:cNvPr id="9" name="Picture 59" descr="Q:\TEMP\Filmless HA\Webpage\filmlessha-Current\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988" y="184819"/>
            <a:ext cx="1714500" cy="72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Q:\TEMP\CE&amp;TM Team\Old teammates\Angel Fok\CE website\RE intranet website\Html designs\From ASTA\HA Design 20120516\images\share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85" y="23812"/>
            <a:ext cx="195262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1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81878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 smtClean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1340768"/>
            <a:ext cx="76328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2000" dirty="0" smtClean="0">
                <a:solidFill>
                  <a:srgbClr val="0070C0"/>
                </a:solidFill>
              </a:rPr>
              <a:t>Note to Users:</a:t>
            </a:r>
          </a:p>
          <a:p>
            <a:endParaRPr lang="en-US" altLang="zh-HK" sz="2000" dirty="0" smtClean="0">
              <a:solidFill>
                <a:srgbClr val="0070C0"/>
              </a:solidFill>
            </a:endParaRPr>
          </a:p>
          <a:p>
            <a:r>
              <a:rPr lang="en-US" altLang="zh-HK" sz="2000" dirty="0" smtClean="0">
                <a:solidFill>
                  <a:srgbClr val="0070C0"/>
                </a:solidFill>
              </a:rPr>
              <a:t>Portal </a:t>
            </a:r>
            <a:r>
              <a:rPr lang="en-US" altLang="zh-HK" sz="2000" dirty="0">
                <a:solidFill>
                  <a:srgbClr val="0070C0"/>
                </a:solidFill>
              </a:rPr>
              <a:t>does not require </a:t>
            </a:r>
            <a:r>
              <a:rPr lang="en-US" altLang="zh-HK" sz="2000" dirty="0" smtClean="0">
                <a:solidFill>
                  <a:srgbClr val="0070C0"/>
                </a:solidFill>
              </a:rPr>
              <a:t>electronic </a:t>
            </a:r>
            <a:r>
              <a:rPr lang="en-US" altLang="zh-HK" sz="2000" dirty="0">
                <a:solidFill>
                  <a:srgbClr val="0070C0"/>
                </a:solidFill>
              </a:rPr>
              <a:t>signature, instead a hardcopy of the application </a:t>
            </a:r>
            <a:r>
              <a:rPr lang="en-US" altLang="zh-HK" sz="2000" dirty="0" smtClean="0">
                <a:solidFill>
                  <a:srgbClr val="0070C0"/>
                </a:solidFill>
              </a:rPr>
              <a:t>document with handwritten </a:t>
            </a:r>
            <a:r>
              <a:rPr lang="en-US" altLang="zh-HK" sz="2000" dirty="0">
                <a:solidFill>
                  <a:srgbClr val="0070C0"/>
                </a:solidFill>
              </a:rPr>
              <a:t>signature are required to submit to Cluster RECs </a:t>
            </a:r>
            <a:r>
              <a:rPr lang="en-US" altLang="zh-HK" sz="2000" dirty="0" smtClean="0">
                <a:solidFill>
                  <a:srgbClr val="0070C0"/>
                </a:solidFill>
              </a:rPr>
              <a:t>Office, </a:t>
            </a:r>
            <a:r>
              <a:rPr lang="en-US" altLang="zh-HK" sz="2000" dirty="0">
                <a:solidFill>
                  <a:srgbClr val="0070C0"/>
                </a:solidFill>
              </a:rPr>
              <a:t>such as Application Form, Progress Report, SAE Report, SUSAR Report etc. </a:t>
            </a:r>
            <a:r>
              <a:rPr lang="en-US" altLang="zh-HK" sz="2000" dirty="0" smtClean="0">
                <a:solidFill>
                  <a:srgbClr val="0070C0"/>
                </a:solidFill>
              </a:rPr>
              <a:t>Please </a:t>
            </a:r>
            <a:r>
              <a:rPr lang="en-US" altLang="zh-HK" sz="2000" dirty="0">
                <a:solidFill>
                  <a:srgbClr val="0070C0"/>
                </a:solidFill>
              </a:rPr>
              <a:t>check with respective Secretariat for the requirements.</a:t>
            </a:r>
          </a:p>
          <a:p>
            <a:endParaRPr lang="en-US" altLang="zh-HK" sz="2000" dirty="0" smtClean="0">
              <a:solidFill>
                <a:srgbClr val="FF0000"/>
              </a:solidFill>
            </a:endParaRPr>
          </a:p>
          <a:p>
            <a:r>
              <a:rPr lang="en-US" altLang="zh-HK" sz="2000" u="sng" dirty="0">
                <a:solidFill>
                  <a:srgbClr val="0070C0"/>
                </a:solidFill>
              </a:rPr>
              <a:t>User could use the “Print” </a:t>
            </a:r>
            <a:r>
              <a:rPr lang="en-US" altLang="zh-HK" sz="2000" u="sng" dirty="0" smtClean="0">
                <a:solidFill>
                  <a:srgbClr val="0070C0"/>
                </a:solidFill>
              </a:rPr>
              <a:t>function:</a:t>
            </a:r>
            <a:endParaRPr lang="en-US" altLang="zh-HK" sz="2000" u="sng" dirty="0">
              <a:solidFill>
                <a:srgbClr val="0070C0"/>
              </a:solidFill>
            </a:endParaRPr>
          </a:p>
          <a:p>
            <a:endParaRPr lang="en-US" altLang="zh-HK" sz="2000" dirty="0">
              <a:solidFill>
                <a:srgbClr val="0070C0"/>
              </a:solidFill>
            </a:endParaRPr>
          </a:p>
          <a:p>
            <a:r>
              <a:rPr lang="en-US" altLang="zh-HK" sz="2000" dirty="0">
                <a:solidFill>
                  <a:srgbClr val="0070C0"/>
                </a:solidFill>
              </a:rPr>
              <a:t>1. To print a hardcopy of the application form / reports directly with filled-in information for PI and/or supervisors’ handwritten signature, while Users submit application / reports through the Portal</a:t>
            </a:r>
          </a:p>
          <a:p>
            <a:endParaRPr lang="en-US" altLang="zh-HK" sz="2000" dirty="0">
              <a:solidFill>
                <a:srgbClr val="0070C0"/>
              </a:solidFill>
            </a:endParaRPr>
          </a:p>
          <a:p>
            <a:r>
              <a:rPr lang="en-US" altLang="zh-HK" sz="2000" dirty="0">
                <a:solidFill>
                  <a:srgbClr val="0070C0"/>
                </a:solidFill>
              </a:rPr>
              <a:t>2. To save an application form (Instruction page, Part I – Part VI) with filled-in information in PDF format and print out a hard copy.</a:t>
            </a:r>
          </a:p>
          <a:p>
            <a:pPr marL="914400" lvl="1" indent="-457200">
              <a:buAutoNum type="arabicPeriod"/>
            </a:pPr>
            <a:endParaRPr lang="en-US" altLang="zh-HK" sz="2000" dirty="0" smtClean="0">
              <a:solidFill>
                <a:srgbClr val="0070C0"/>
              </a:solidFill>
            </a:endParaRPr>
          </a:p>
        </p:txBody>
      </p:sp>
      <p:pic>
        <p:nvPicPr>
          <p:cNvPr id="9" name="Picture 59" descr="Q:\TEMP\Filmless HA\Webpage\filmlessha-Current\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988" y="184819"/>
            <a:ext cx="1714500" cy="72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Q:\TEMP\CE&amp;TM Team\Old teammates\Angel Fok\CE website\RE intranet website\Html designs\From ASTA\HA Design 20120516\images\share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85" y="23812"/>
            <a:ext cx="195262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2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79806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341" y="1628800"/>
            <a:ext cx="7483225" cy="45593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221739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altLang="zh-HK" sz="2400" dirty="0">
                <a:solidFill>
                  <a:schemeClr val="accent1">
                    <a:lumMod val="75000"/>
                  </a:schemeClr>
                </a:solidFill>
              </a:rPr>
              <a:t>Navigate to [Application] -&gt; </a:t>
            </a:r>
            <a:r>
              <a:rPr lang="en-US" altLang="zh-HK" sz="2400" dirty="0" smtClean="0">
                <a:solidFill>
                  <a:schemeClr val="accent1">
                    <a:lumMod val="75000"/>
                  </a:schemeClr>
                </a:solidFill>
              </a:rPr>
              <a:t>[Draft])</a:t>
            </a:r>
            <a:endParaRPr lang="zh-HK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0" y="6464424"/>
            <a:ext cx="6254824" cy="393576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HK" sz="2000" dirty="0" smtClean="0"/>
              <a:t>HA CRER Portal - Quick User Guide</a:t>
            </a:r>
            <a:endParaRPr lang="zh-HK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3</a:t>
            </a:fld>
            <a:endParaRPr lang="zh-HK" alt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067944" y="3646423"/>
            <a:ext cx="484087" cy="52407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12418" y="3095718"/>
            <a:ext cx="1659381" cy="2672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Rectangle 10"/>
          <p:cNvSpPr/>
          <p:nvPr/>
        </p:nvSpPr>
        <p:spPr>
          <a:xfrm>
            <a:off x="2915816" y="3449738"/>
            <a:ext cx="1080120" cy="2672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470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7221513" cy="4752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22173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 smtClean="0">
                <a:solidFill>
                  <a:schemeClr val="accent1">
                    <a:lumMod val="75000"/>
                  </a:schemeClr>
                </a:solidFill>
              </a:rPr>
              <a:t>“Print” button is available at the toolbar on top of the application form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0" y="6464424"/>
            <a:ext cx="6254824" cy="393576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HK" sz="2000" dirty="0" smtClean="0"/>
              <a:t>HA CRER Portal - Quick User Guide</a:t>
            </a:r>
            <a:endParaRPr lang="zh-HK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4</a:t>
            </a:fld>
            <a:endParaRPr lang="zh-HK" alt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771800" y="1975119"/>
            <a:ext cx="484087" cy="52407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195736" y="1628800"/>
            <a:ext cx="67167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9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165" y="1628800"/>
            <a:ext cx="6987650" cy="4688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221739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chemeClr val="accent1">
                    <a:lumMod val="75000"/>
                  </a:schemeClr>
                </a:solidFill>
              </a:rPr>
              <a:t>Two options to choose:</a:t>
            </a:r>
          </a:p>
          <a:p>
            <a:pPr marL="457200" indent="-457200">
              <a:buAutoNum type="arabicPeriod"/>
            </a:pPr>
            <a:r>
              <a:rPr lang="en-US" altLang="zh-HK" sz="2400" dirty="0">
                <a:solidFill>
                  <a:schemeClr val="accent1">
                    <a:lumMod val="75000"/>
                  </a:schemeClr>
                </a:solidFill>
              </a:rPr>
              <a:t>Save as PDF: save the application form as a PDF file</a:t>
            </a:r>
          </a:p>
          <a:p>
            <a:pPr marL="457200" indent="-457200">
              <a:buAutoNum type="arabicPeriod"/>
            </a:pPr>
            <a:r>
              <a:rPr lang="en-US" altLang="zh-HK" sz="2400" dirty="0">
                <a:solidFill>
                  <a:schemeClr val="accent1">
                    <a:lumMod val="75000"/>
                  </a:schemeClr>
                </a:solidFill>
              </a:rPr>
              <a:t>Print: All pages, the current page or specified page range</a:t>
            </a:r>
            <a:endParaRPr lang="zh-HK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0" y="6464424"/>
            <a:ext cx="6254824" cy="393576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HK" sz="2000" dirty="0" smtClean="0"/>
              <a:t>HA CRER Portal - Quick User Guide</a:t>
            </a:r>
            <a:endParaRPr lang="zh-HK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5</a:t>
            </a:fld>
            <a:endParaRPr lang="zh-HK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2414162" y="2883141"/>
            <a:ext cx="1221734" cy="2700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523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2112</TotalTime>
  <Words>233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Hospital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BoBo</dc:creator>
  <cp:lastModifiedBy>Terri HO, HOQ&amp;S M(TM)</cp:lastModifiedBy>
  <cp:revision>89</cp:revision>
  <dcterms:created xsi:type="dcterms:W3CDTF">2016-11-22T07:55:44Z</dcterms:created>
  <dcterms:modified xsi:type="dcterms:W3CDTF">2017-01-19T08:43:47Z</dcterms:modified>
</cp:coreProperties>
</file>